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305" r:id="rId4"/>
    <p:sldId id="268" r:id="rId5"/>
    <p:sldId id="269" r:id="rId6"/>
    <p:sldId id="270" r:id="rId7"/>
    <p:sldId id="271" r:id="rId8"/>
    <p:sldId id="272" r:id="rId9"/>
    <p:sldId id="274" r:id="rId10"/>
    <p:sldId id="275" r:id="rId11"/>
    <p:sldId id="276" r:id="rId12"/>
    <p:sldId id="277" r:id="rId13"/>
    <p:sldId id="306" r:id="rId14"/>
    <p:sldId id="299" r:id="rId15"/>
    <p:sldId id="300" r:id="rId16"/>
    <p:sldId id="310" r:id="rId17"/>
    <p:sldId id="302" r:id="rId18"/>
    <p:sldId id="282" r:id="rId19"/>
    <p:sldId id="280" r:id="rId20"/>
    <p:sldId id="307" r:id="rId21"/>
    <p:sldId id="303" r:id="rId22"/>
    <p:sldId id="296" r:id="rId23"/>
    <p:sldId id="308" r:id="rId24"/>
    <p:sldId id="304" r:id="rId25"/>
  </p:sldIdLst>
  <p:sldSz cx="9144000" cy="5143500" type="screen16x9"/>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cedes Perez" initials="MP"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18" autoAdjust="0"/>
  </p:normalViewPr>
  <p:slideViewPr>
    <p:cSldViewPr snapToObjects="1">
      <p:cViewPr varScale="1">
        <p:scale>
          <a:sx n="70" d="100"/>
          <a:sy n="70" d="100"/>
        </p:scale>
        <p:origin x="1108" y="48"/>
      </p:cViewPr>
      <p:guideLst>
        <p:guide orient="horz" pos="1620"/>
        <p:guide pos="2880"/>
      </p:guideLst>
    </p:cSldViewPr>
  </p:slideViewPr>
  <p:notesTextViewPr>
    <p:cViewPr>
      <p:scale>
        <a:sx n="1" d="1"/>
        <a:sy n="1" d="1"/>
      </p:scale>
      <p:origin x="0" y="0"/>
    </p:cViewPr>
  </p:notesTextViewPr>
  <p:sorterViewPr>
    <p:cViewPr>
      <p:scale>
        <a:sx n="100" d="100"/>
        <a:sy n="100" d="100"/>
      </p:scale>
      <p:origin x="0" y="-5640"/>
    </p:cViewPr>
  </p:sorter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Hoja1!$A$4</c:f>
              <c:strCache>
                <c:ptCount val="1"/>
                <c:pt idx="0">
                  <c:v>Ninguna vez</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U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Hoja1!$B$2:$E$3</c:f>
              <c:multiLvlStrCache>
                <c:ptCount val="4"/>
                <c:lvl>
                  <c:pt idx="0">
                    <c:v>2017</c:v>
                  </c:pt>
                  <c:pt idx="1">
                    <c:v>2023</c:v>
                  </c:pt>
                  <c:pt idx="2">
                    <c:v>2017</c:v>
                  </c:pt>
                  <c:pt idx="3">
                    <c:v>2023</c:v>
                  </c:pt>
                </c:lvl>
                <c:lvl>
                  <c:pt idx="0">
                    <c:v>Tercero</c:v>
                  </c:pt>
                  <c:pt idx="2">
                    <c:v>Sexto</c:v>
                  </c:pt>
                </c:lvl>
              </c:multiLvlStrCache>
            </c:multiLvlStrRef>
          </c:cat>
          <c:val>
            <c:numRef>
              <c:f>Hoja1!$B$4:$E$4</c:f>
              <c:numCache>
                <c:formatCode>General</c:formatCode>
                <c:ptCount val="4"/>
                <c:pt idx="0">
                  <c:v>58.1</c:v>
                </c:pt>
                <c:pt idx="1">
                  <c:v>42.9</c:v>
                </c:pt>
                <c:pt idx="2">
                  <c:v>58.9</c:v>
                </c:pt>
                <c:pt idx="3">
                  <c:v>46.1</c:v>
                </c:pt>
              </c:numCache>
            </c:numRef>
          </c:val>
        </c:ser>
        <c:ser>
          <c:idx val="1"/>
          <c:order val="1"/>
          <c:tx>
            <c:strRef>
              <c:f>Hoja1!$A$5</c:f>
              <c:strCache>
                <c:ptCount val="1"/>
                <c:pt idx="0">
                  <c:v>Una vez</c:v>
                </c:pt>
              </c:strCache>
            </c:strRef>
          </c:tx>
          <c:spPr>
            <a:solidFill>
              <a:schemeClr val="accent2">
                <a:tint val="70000"/>
              </a:schemeClr>
            </a:solidFill>
            <a:ln>
              <a:noFill/>
            </a:ln>
            <a:effectLst/>
          </c:spPr>
          <c:invertIfNegative val="0"/>
          <c:cat>
            <c:multiLvlStrRef>
              <c:f>Hoja1!$B$2:$E$3</c:f>
              <c:multiLvlStrCache>
                <c:ptCount val="4"/>
                <c:lvl>
                  <c:pt idx="0">
                    <c:v>2017</c:v>
                  </c:pt>
                  <c:pt idx="1">
                    <c:v>2023</c:v>
                  </c:pt>
                  <c:pt idx="2">
                    <c:v>2017</c:v>
                  </c:pt>
                  <c:pt idx="3">
                    <c:v>2023</c:v>
                  </c:pt>
                </c:lvl>
                <c:lvl>
                  <c:pt idx="0">
                    <c:v>Tercero</c:v>
                  </c:pt>
                  <c:pt idx="2">
                    <c:v>Sexto</c:v>
                  </c:pt>
                </c:lvl>
              </c:multiLvlStrCache>
            </c:multiLvlStrRef>
          </c:cat>
          <c:val>
            <c:numRef>
              <c:f>Hoja1!$B$5:$E$5</c:f>
              <c:numCache>
                <c:formatCode>General</c:formatCode>
                <c:ptCount val="4"/>
                <c:pt idx="0">
                  <c:v>23.4</c:v>
                </c:pt>
                <c:pt idx="1">
                  <c:v>29.2</c:v>
                </c:pt>
                <c:pt idx="2">
                  <c:v>23.5</c:v>
                </c:pt>
                <c:pt idx="3">
                  <c:v>29.6</c:v>
                </c:pt>
              </c:numCache>
            </c:numRef>
          </c:val>
        </c:ser>
        <c:ser>
          <c:idx val="2"/>
          <c:order val="2"/>
          <c:tx>
            <c:strRef>
              <c:f>Hoja1!$A$6</c:f>
              <c:strCache>
                <c:ptCount val="1"/>
                <c:pt idx="0">
                  <c:v>Dos veces</c:v>
                </c:pt>
              </c:strCache>
            </c:strRef>
          </c:tx>
          <c:spPr>
            <a:solidFill>
              <a:schemeClr val="accent2">
                <a:tint val="90000"/>
              </a:schemeClr>
            </a:solidFill>
            <a:ln>
              <a:noFill/>
            </a:ln>
            <a:effectLst/>
          </c:spPr>
          <c:invertIfNegative val="0"/>
          <c:cat>
            <c:multiLvlStrRef>
              <c:f>Hoja1!$B$2:$E$3</c:f>
              <c:multiLvlStrCache>
                <c:ptCount val="4"/>
                <c:lvl>
                  <c:pt idx="0">
                    <c:v>2017</c:v>
                  </c:pt>
                  <c:pt idx="1">
                    <c:v>2023</c:v>
                  </c:pt>
                  <c:pt idx="2">
                    <c:v>2017</c:v>
                  </c:pt>
                  <c:pt idx="3">
                    <c:v>2023</c:v>
                  </c:pt>
                </c:lvl>
                <c:lvl>
                  <c:pt idx="0">
                    <c:v>Tercero</c:v>
                  </c:pt>
                  <c:pt idx="2">
                    <c:v>Sexto</c:v>
                  </c:pt>
                </c:lvl>
              </c:multiLvlStrCache>
            </c:multiLvlStrRef>
          </c:cat>
          <c:val>
            <c:numRef>
              <c:f>Hoja1!$B$6:$E$6</c:f>
              <c:numCache>
                <c:formatCode>General</c:formatCode>
                <c:ptCount val="4"/>
                <c:pt idx="0">
                  <c:v>11.6</c:v>
                </c:pt>
                <c:pt idx="1">
                  <c:v>15.6</c:v>
                </c:pt>
                <c:pt idx="2">
                  <c:v>10.5</c:v>
                </c:pt>
                <c:pt idx="3">
                  <c:v>14.6</c:v>
                </c:pt>
              </c:numCache>
            </c:numRef>
          </c:val>
        </c:ser>
        <c:ser>
          <c:idx val="3"/>
          <c:order val="3"/>
          <c:tx>
            <c:strRef>
              <c:f>Hoja1!$A$7</c:f>
              <c:strCache>
                <c:ptCount val="1"/>
                <c:pt idx="0">
                  <c:v>Tres veces</c:v>
                </c:pt>
              </c:strCache>
            </c:strRef>
          </c:tx>
          <c:spPr>
            <a:solidFill>
              <a:schemeClr val="accent2">
                <a:shade val="90000"/>
              </a:schemeClr>
            </a:solidFill>
            <a:ln>
              <a:noFill/>
            </a:ln>
            <a:effectLst/>
          </c:spPr>
          <c:invertIfNegative val="0"/>
          <c:cat>
            <c:multiLvlStrRef>
              <c:f>Hoja1!$B$2:$E$3</c:f>
              <c:multiLvlStrCache>
                <c:ptCount val="4"/>
                <c:lvl>
                  <c:pt idx="0">
                    <c:v>2017</c:v>
                  </c:pt>
                  <c:pt idx="1">
                    <c:v>2023</c:v>
                  </c:pt>
                  <c:pt idx="2">
                    <c:v>2017</c:v>
                  </c:pt>
                  <c:pt idx="3">
                    <c:v>2023</c:v>
                  </c:pt>
                </c:lvl>
                <c:lvl>
                  <c:pt idx="0">
                    <c:v>Tercero</c:v>
                  </c:pt>
                  <c:pt idx="2">
                    <c:v>Sexto</c:v>
                  </c:pt>
                </c:lvl>
              </c:multiLvlStrCache>
            </c:multiLvlStrRef>
          </c:cat>
          <c:val>
            <c:numRef>
              <c:f>Hoja1!$B$7:$E$7</c:f>
              <c:numCache>
                <c:formatCode>General</c:formatCode>
                <c:ptCount val="4"/>
                <c:pt idx="0">
                  <c:v>3.6</c:v>
                </c:pt>
                <c:pt idx="1">
                  <c:v>6.1</c:v>
                </c:pt>
                <c:pt idx="2">
                  <c:v>3.6</c:v>
                </c:pt>
                <c:pt idx="3">
                  <c:v>5.0999999999999996</c:v>
                </c:pt>
              </c:numCache>
            </c:numRef>
          </c:val>
        </c:ser>
        <c:ser>
          <c:idx val="4"/>
          <c:order val="4"/>
          <c:tx>
            <c:strRef>
              <c:f>Hoja1!$A$8</c:f>
              <c:strCache>
                <c:ptCount val="1"/>
                <c:pt idx="0">
                  <c:v>Cuatro veces</c:v>
                </c:pt>
              </c:strCache>
            </c:strRef>
          </c:tx>
          <c:spPr>
            <a:solidFill>
              <a:schemeClr val="accent2">
                <a:shade val="70000"/>
              </a:schemeClr>
            </a:solidFill>
            <a:ln>
              <a:noFill/>
            </a:ln>
            <a:effectLst/>
          </c:spPr>
          <c:invertIfNegative val="0"/>
          <c:cat>
            <c:multiLvlStrRef>
              <c:f>Hoja1!$B$2:$E$3</c:f>
              <c:multiLvlStrCache>
                <c:ptCount val="4"/>
                <c:lvl>
                  <c:pt idx="0">
                    <c:v>2017</c:v>
                  </c:pt>
                  <c:pt idx="1">
                    <c:v>2023</c:v>
                  </c:pt>
                  <c:pt idx="2">
                    <c:v>2017</c:v>
                  </c:pt>
                  <c:pt idx="3">
                    <c:v>2023</c:v>
                  </c:pt>
                </c:lvl>
                <c:lvl>
                  <c:pt idx="0">
                    <c:v>Tercero</c:v>
                  </c:pt>
                  <c:pt idx="2">
                    <c:v>Sexto</c:v>
                  </c:pt>
                </c:lvl>
              </c:multiLvlStrCache>
            </c:multiLvlStrRef>
          </c:cat>
          <c:val>
            <c:numRef>
              <c:f>Hoja1!$B$8:$E$8</c:f>
              <c:numCache>
                <c:formatCode>General</c:formatCode>
                <c:ptCount val="4"/>
                <c:pt idx="0">
                  <c:v>1.5</c:v>
                </c:pt>
                <c:pt idx="1">
                  <c:v>2.9</c:v>
                </c:pt>
                <c:pt idx="2">
                  <c:v>1.5</c:v>
                </c:pt>
                <c:pt idx="3">
                  <c:v>2.2999999999999998</c:v>
                </c:pt>
              </c:numCache>
            </c:numRef>
          </c:val>
        </c:ser>
        <c:ser>
          <c:idx val="5"/>
          <c:order val="5"/>
          <c:tx>
            <c:strRef>
              <c:f>Hoja1!$A$9</c:f>
              <c:strCache>
                <c:ptCount val="1"/>
                <c:pt idx="0">
                  <c:v>Cinco veces o más</c:v>
                </c:pt>
              </c:strCache>
            </c:strRef>
          </c:tx>
          <c:spPr>
            <a:solidFill>
              <a:schemeClr val="accent2">
                <a:shade val="50000"/>
              </a:schemeClr>
            </a:solidFill>
            <a:ln>
              <a:noFill/>
            </a:ln>
            <a:effectLst/>
          </c:spPr>
          <c:invertIfNegative val="0"/>
          <c:cat>
            <c:multiLvlStrRef>
              <c:f>Hoja1!$B$2:$E$3</c:f>
              <c:multiLvlStrCache>
                <c:ptCount val="4"/>
                <c:lvl>
                  <c:pt idx="0">
                    <c:v>2017</c:v>
                  </c:pt>
                  <c:pt idx="1">
                    <c:v>2023</c:v>
                  </c:pt>
                  <c:pt idx="2">
                    <c:v>2017</c:v>
                  </c:pt>
                  <c:pt idx="3">
                    <c:v>2023</c:v>
                  </c:pt>
                </c:lvl>
                <c:lvl>
                  <c:pt idx="0">
                    <c:v>Tercero</c:v>
                  </c:pt>
                  <c:pt idx="2">
                    <c:v>Sexto</c:v>
                  </c:pt>
                </c:lvl>
              </c:multiLvlStrCache>
            </c:multiLvlStrRef>
          </c:cat>
          <c:val>
            <c:numRef>
              <c:f>Hoja1!$B$9:$E$9</c:f>
              <c:numCache>
                <c:formatCode>General</c:formatCode>
                <c:ptCount val="4"/>
                <c:pt idx="0">
                  <c:v>1.8</c:v>
                </c:pt>
                <c:pt idx="1">
                  <c:v>3.3</c:v>
                </c:pt>
                <c:pt idx="2">
                  <c:v>1.9</c:v>
                </c:pt>
                <c:pt idx="3">
                  <c:v>2.2000000000000002</c:v>
                </c:pt>
              </c:numCache>
            </c:numRef>
          </c:val>
        </c:ser>
        <c:dLbls>
          <c:showLegendKey val="0"/>
          <c:showVal val="0"/>
          <c:showCatName val="0"/>
          <c:showSerName val="0"/>
          <c:showPercent val="0"/>
          <c:showBubbleSize val="0"/>
        </c:dLbls>
        <c:gapWidth val="150"/>
        <c:overlap val="100"/>
        <c:axId val="492690168"/>
        <c:axId val="492691344"/>
      </c:barChart>
      <c:catAx>
        <c:axId val="49269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UY"/>
          </a:p>
        </c:txPr>
        <c:crossAx val="492691344"/>
        <c:crosses val="autoZero"/>
        <c:auto val="1"/>
        <c:lblAlgn val="ctr"/>
        <c:lblOffset val="100"/>
        <c:noMultiLvlLbl val="0"/>
      </c:catAx>
      <c:valAx>
        <c:axId val="492691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crossAx val="492690168"/>
        <c:crosses val="autoZero"/>
        <c:crossBetween val="between"/>
      </c:valAx>
      <c:spPr>
        <a:noFill/>
        <a:ln>
          <a:noFill/>
        </a:ln>
        <a:effectLst/>
      </c:spPr>
    </c:plotArea>
    <c:legend>
      <c:legendPos val="r"/>
      <c:layout>
        <c:manualLayout>
          <c:xMode val="edge"/>
          <c:yMode val="edge"/>
          <c:x val="0.75485586176727903"/>
          <c:y val="0.11747521143190434"/>
          <c:w val="0.22847747156605425"/>
          <c:h val="0.6817162438028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legend>
    <c:plotVisOnly val="1"/>
    <c:dispBlanksAs val="gap"/>
    <c:showDLblsOverMax val="0"/>
  </c:chart>
  <c:spPr>
    <a:noFill/>
    <a:ln>
      <a:noFill/>
    </a:ln>
    <a:effectLst/>
  </c:spPr>
  <c:txPr>
    <a:bodyPr/>
    <a:lstStyle/>
    <a:p>
      <a:pPr>
        <a:defRPr/>
      </a:pPr>
      <a:endParaRPr lang="es-UY"/>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00347-637D-429E-BA25-58D7C4F98751}" type="datetimeFigureOut">
              <a:rPr lang="es-UY" smtClean="0"/>
              <a:t>9/6/2025</a:t>
            </a:fld>
            <a:endParaRPr lang="es-UY"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UY"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3EE069-8D48-46ED-B666-0BF45BB5FC07}" type="slidenum">
              <a:rPr lang="es-UY" smtClean="0"/>
              <a:t>‹Nº›</a:t>
            </a:fld>
            <a:endParaRPr lang="es-UY" dirty="0"/>
          </a:p>
        </p:txBody>
      </p:sp>
    </p:spTree>
    <p:extLst>
      <p:ext uri="{BB962C8B-B14F-4D97-AF65-F5344CB8AC3E}">
        <p14:creationId xmlns:p14="http://schemas.microsoft.com/office/powerpoint/2010/main" val="366913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10"/>
          </p:nvPr>
        </p:nvSpPr>
        <p:spPr/>
        <p:txBody>
          <a:bodyPr/>
          <a:lstStyle/>
          <a:p>
            <a:fld id="{613EE069-8D48-46ED-B666-0BF45BB5FC07}" type="slidenum">
              <a:rPr lang="es-UY" smtClean="0"/>
              <a:t>2</a:t>
            </a:fld>
            <a:endParaRPr lang="es-UY" dirty="0"/>
          </a:p>
        </p:txBody>
      </p:sp>
    </p:spTree>
    <p:extLst>
      <p:ext uri="{BB962C8B-B14F-4D97-AF65-F5344CB8AC3E}">
        <p14:creationId xmlns:p14="http://schemas.microsoft.com/office/powerpoint/2010/main" val="2402941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613EE069-8D48-46ED-B666-0BF45BB5FC07}" type="slidenum">
              <a:rPr lang="es-UY" smtClean="0"/>
              <a:t>21</a:t>
            </a:fld>
            <a:endParaRPr lang="es-UY" dirty="0"/>
          </a:p>
        </p:txBody>
      </p:sp>
    </p:spTree>
    <p:extLst>
      <p:ext uri="{BB962C8B-B14F-4D97-AF65-F5344CB8AC3E}">
        <p14:creationId xmlns:p14="http://schemas.microsoft.com/office/powerpoint/2010/main" val="20018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UY" sz="1050" dirty="0"/>
              <a:t>Lectura Nivel</a:t>
            </a:r>
            <a:r>
              <a:rPr lang="es-UY" sz="1050" baseline="0" dirty="0"/>
              <a:t> 2: </a:t>
            </a:r>
            <a:r>
              <a:rPr lang="es-ES" sz="1200" b="0" i="0" u="none" strike="noStrike" cap="none" dirty="0">
                <a:solidFill>
                  <a:srgbClr val="000000"/>
                </a:solidFill>
                <a:effectLst/>
                <a:latin typeface="Arial"/>
                <a:ea typeface="Arial"/>
                <a:cs typeface="Arial"/>
                <a:sym typeface="Arial"/>
              </a:rPr>
              <a:t>Identifican todos los elementos básicos de la situación de comunicación como el lugar o el momento en el que se produce el mensaje, e identifican el tema en párrafos breves y con sintaxis sencilla. Además, construyen significados a partir de palabras claves.</a:t>
            </a:r>
            <a:endParaRPr lang="es-UY" sz="12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400"/>
              <a:buNone/>
            </a:pPr>
            <a:endParaRPr lang="es-UY" sz="1050"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UY" sz="1050" baseline="0" dirty="0"/>
              <a:t>Matemática nivel 2: </a:t>
            </a:r>
            <a:r>
              <a:rPr lang="es-ES" sz="1200" b="0" i="0" u="none" strike="noStrike" cap="none" dirty="0">
                <a:solidFill>
                  <a:srgbClr val="000000"/>
                </a:solidFill>
                <a:effectLst/>
                <a:latin typeface="Arial"/>
                <a:ea typeface="Arial"/>
                <a:cs typeface="Arial"/>
                <a:sym typeface="Arial"/>
              </a:rPr>
              <a:t>Suman y restan números naturales (sin transformaciones de orden, usan las unidades del sistema métrico para medir longitud, masa y capacidad, y pueden describir figuras geométricas sencillas, entre otras cosas.</a:t>
            </a:r>
            <a:endParaRPr lang="es-UY" sz="1200" b="0" i="0" u="none" strike="noStrike" cap="none" dirty="0">
              <a:solidFill>
                <a:srgbClr val="000000"/>
              </a:solidFill>
              <a:effectLst/>
              <a:latin typeface="Arial"/>
              <a:ea typeface="Arial"/>
              <a:cs typeface="Arial"/>
              <a:sym typeface="Arial"/>
            </a:endParaRPr>
          </a:p>
          <a:p>
            <a:endParaRPr lang="es-UY" dirty="0"/>
          </a:p>
        </p:txBody>
      </p:sp>
      <p:sp>
        <p:nvSpPr>
          <p:cNvPr id="4" name="3 Marcador de número de diapositiva"/>
          <p:cNvSpPr>
            <a:spLocks noGrp="1"/>
          </p:cNvSpPr>
          <p:nvPr>
            <p:ph type="sldNum" sz="quarter" idx="10"/>
          </p:nvPr>
        </p:nvSpPr>
        <p:spPr/>
        <p:txBody>
          <a:bodyPr/>
          <a:lstStyle/>
          <a:p>
            <a:fld id="{613EE069-8D48-46ED-B666-0BF45BB5FC07}" type="slidenum">
              <a:rPr lang="es-UY" smtClean="0"/>
              <a:t>6</a:t>
            </a:fld>
            <a:endParaRPr lang="es-UY" dirty="0"/>
          </a:p>
        </p:txBody>
      </p:sp>
    </p:spTree>
    <p:extLst>
      <p:ext uri="{BB962C8B-B14F-4D97-AF65-F5344CB8AC3E}">
        <p14:creationId xmlns:p14="http://schemas.microsoft.com/office/powerpoint/2010/main" val="3673041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613EE069-8D48-46ED-B666-0BF45BB5FC07}" type="slidenum">
              <a:rPr lang="es-UY" smtClean="0"/>
              <a:t>7</a:t>
            </a:fld>
            <a:endParaRPr lang="es-UY" dirty="0"/>
          </a:p>
        </p:txBody>
      </p:sp>
    </p:spTree>
    <p:extLst>
      <p:ext uri="{BB962C8B-B14F-4D97-AF65-F5344CB8AC3E}">
        <p14:creationId xmlns:p14="http://schemas.microsoft.com/office/powerpoint/2010/main" val="367304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613EE069-8D48-46ED-B666-0BF45BB5FC07}" type="slidenum">
              <a:rPr lang="es-UY" smtClean="0"/>
              <a:t>8</a:t>
            </a:fld>
            <a:endParaRPr lang="es-UY" dirty="0"/>
          </a:p>
        </p:txBody>
      </p:sp>
    </p:spTree>
    <p:extLst>
      <p:ext uri="{BB962C8B-B14F-4D97-AF65-F5344CB8AC3E}">
        <p14:creationId xmlns:p14="http://schemas.microsoft.com/office/powerpoint/2010/main" val="367304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UY" sz="1050" dirty="0"/>
              <a:t>Lectura nivel 2: </a:t>
            </a:r>
            <a:r>
              <a:rPr lang="es-UY" sz="1200" b="0" i="0" u="none" strike="noStrike" cap="none" dirty="0">
                <a:solidFill>
                  <a:srgbClr val="000000"/>
                </a:solidFill>
                <a:effectLst/>
                <a:latin typeface="Arial"/>
                <a:ea typeface="Arial"/>
                <a:cs typeface="Arial"/>
                <a:sym typeface="Arial"/>
              </a:rPr>
              <a:t>Ubican información distribuida en distintas partes del texto y deducen el significado de palabras o expresiones de uso familiar. Elaboran opiniones en textos con temáticas muy marcadas.</a:t>
            </a:r>
          </a:p>
          <a:p>
            <a:pPr marL="0" lvl="0" indent="0" algn="l" rtl="0">
              <a:lnSpc>
                <a:spcPct val="100000"/>
              </a:lnSpc>
              <a:spcBef>
                <a:spcPts val="0"/>
              </a:spcBef>
              <a:spcAft>
                <a:spcPts val="0"/>
              </a:spcAft>
              <a:buSzPts val="1400"/>
              <a:buNone/>
            </a:pPr>
            <a:endParaRPr lang="es-UY" sz="105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UY" sz="1050" dirty="0"/>
              <a:t>Matemática</a:t>
            </a:r>
            <a:r>
              <a:rPr lang="es-UY" sz="1050" baseline="0" dirty="0"/>
              <a:t> nivel 2: </a:t>
            </a:r>
            <a:r>
              <a:rPr lang="es-UY" sz="1200" b="0" i="0" u="none" strike="noStrike" cap="none" dirty="0">
                <a:solidFill>
                  <a:srgbClr val="000000"/>
                </a:solidFill>
                <a:effectLst/>
                <a:latin typeface="Arial"/>
                <a:ea typeface="Arial"/>
                <a:cs typeface="Arial"/>
                <a:sym typeface="Arial"/>
              </a:rPr>
              <a:t>Multiplican y dividen números naturales por números de una cifra. Reconocen equivalencias entre unidades de longitud, clasifican figuras geométricas planas en función de la cantidad de elementos.</a:t>
            </a:r>
          </a:p>
          <a:p>
            <a:pPr marL="0" lvl="0" indent="0" algn="l" rtl="0">
              <a:lnSpc>
                <a:spcPct val="100000"/>
              </a:lnSpc>
              <a:spcBef>
                <a:spcPts val="0"/>
              </a:spcBef>
              <a:spcAft>
                <a:spcPts val="0"/>
              </a:spcAft>
              <a:buSzPts val="1400"/>
              <a:buNone/>
            </a:pPr>
            <a:endParaRPr lang="es-UY" sz="1050" baseline="0" dirty="0"/>
          </a:p>
          <a:p>
            <a:pPr marL="0" lvl="0" indent="0" algn="l" rtl="0">
              <a:lnSpc>
                <a:spcPct val="100000"/>
              </a:lnSpc>
              <a:spcBef>
                <a:spcPts val="0"/>
              </a:spcBef>
              <a:spcAft>
                <a:spcPts val="0"/>
              </a:spcAft>
              <a:buSzPts val="1400"/>
              <a:buNone/>
            </a:pPr>
            <a:endParaRPr lang="es-UY" sz="1050" dirty="0"/>
          </a:p>
          <a:p>
            <a:endParaRPr lang="es-UY" dirty="0"/>
          </a:p>
        </p:txBody>
      </p:sp>
      <p:sp>
        <p:nvSpPr>
          <p:cNvPr id="4" name="3 Marcador de número de diapositiva"/>
          <p:cNvSpPr>
            <a:spLocks noGrp="1"/>
          </p:cNvSpPr>
          <p:nvPr>
            <p:ph type="sldNum" sz="quarter" idx="10"/>
          </p:nvPr>
        </p:nvSpPr>
        <p:spPr/>
        <p:txBody>
          <a:bodyPr/>
          <a:lstStyle/>
          <a:p>
            <a:fld id="{613EE069-8D48-46ED-B666-0BF45BB5FC07}" type="slidenum">
              <a:rPr lang="es-UY" smtClean="0"/>
              <a:t>10</a:t>
            </a:fld>
            <a:endParaRPr lang="es-UY" dirty="0"/>
          </a:p>
        </p:txBody>
      </p:sp>
    </p:spTree>
    <p:extLst>
      <p:ext uri="{BB962C8B-B14F-4D97-AF65-F5344CB8AC3E}">
        <p14:creationId xmlns:p14="http://schemas.microsoft.com/office/powerpoint/2010/main" val="3673041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613EE069-8D48-46ED-B666-0BF45BB5FC07}" type="slidenum">
              <a:rPr lang="es-UY" smtClean="0"/>
              <a:t>11</a:t>
            </a:fld>
            <a:endParaRPr lang="es-UY" dirty="0"/>
          </a:p>
        </p:txBody>
      </p:sp>
    </p:spTree>
    <p:extLst>
      <p:ext uri="{BB962C8B-B14F-4D97-AF65-F5344CB8AC3E}">
        <p14:creationId xmlns:p14="http://schemas.microsoft.com/office/powerpoint/2010/main" val="367304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613EE069-8D48-46ED-B666-0BF45BB5FC07}" type="slidenum">
              <a:rPr lang="es-UY" smtClean="0"/>
              <a:t>12</a:t>
            </a:fld>
            <a:endParaRPr lang="es-UY" dirty="0"/>
          </a:p>
        </p:txBody>
      </p:sp>
    </p:spTree>
    <p:extLst>
      <p:ext uri="{BB962C8B-B14F-4D97-AF65-F5344CB8AC3E}">
        <p14:creationId xmlns:p14="http://schemas.microsoft.com/office/powerpoint/2010/main" val="3673041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l" rtl="0">
              <a:lnSpc>
                <a:spcPct val="100000"/>
              </a:lnSpc>
              <a:spcBef>
                <a:spcPts val="0"/>
              </a:spcBef>
              <a:spcAft>
                <a:spcPts val="0"/>
              </a:spcAft>
              <a:buSzPts val="1400"/>
              <a:buNone/>
            </a:pPr>
            <a:r>
              <a:rPr lang="es-UY" sz="1200" dirty="0"/>
              <a:t>La </a:t>
            </a:r>
            <a:r>
              <a:rPr lang="es-UY" sz="1200" b="1" dirty="0"/>
              <a:t>edad </a:t>
            </a:r>
            <a:r>
              <a:rPr lang="es-UY" sz="1200" dirty="0"/>
              <a:t>se incluye como variable continua, mientras que el rezago es una variable categórica que vale 0 si el alumno no tiene rezago, 1 si tiene un año de rezago y 2 si tiene dos o más años de rezago. Dado que el rezago está muy relacionado a la edad del alumno, para su inclusión conjunta en los modelos se estudió el grado de multicolinealidad. En primer lugar, se analizó la asociación de ambas variables (que resulta de 0,47 en tercero y 0,52 en sexto). En segundo lugar, se estudió el factor de inflación de la varianza (VIF por sus siglas en inglés). Valores de VIF mayores a 10 indican alta colinealidad (Gujarati &amp; Porter, 2010). En todos los modelos estimados, los valores VIF asociados a la variable edad y rezago son menores a 2.</a:t>
            </a:r>
          </a:p>
          <a:p>
            <a:pPr marL="0" lvl="0" indent="0" algn="l" rtl="0">
              <a:lnSpc>
                <a:spcPct val="100000"/>
              </a:lnSpc>
              <a:spcBef>
                <a:spcPts val="0"/>
              </a:spcBef>
              <a:spcAft>
                <a:spcPts val="0"/>
              </a:spcAft>
              <a:buSzPts val="1400"/>
              <a:buNone/>
            </a:pPr>
            <a:endParaRPr lang="es-UY" sz="1200" dirty="0"/>
          </a:p>
          <a:p>
            <a:pPr marL="0" lvl="0" indent="0" algn="l" rtl="0">
              <a:lnSpc>
                <a:spcPct val="100000"/>
              </a:lnSpc>
              <a:spcBef>
                <a:spcPts val="0"/>
              </a:spcBef>
              <a:spcAft>
                <a:spcPts val="0"/>
              </a:spcAft>
              <a:buClr>
                <a:schemeClr val="dk1"/>
              </a:buClr>
              <a:buSzPts val="1400"/>
              <a:buFont typeface="Arial"/>
              <a:buNone/>
            </a:pPr>
            <a:r>
              <a:rPr lang="es-UY" sz="1200" dirty="0">
                <a:solidFill>
                  <a:schemeClr val="dk1"/>
                </a:solidFill>
              </a:rPr>
              <a:t>Un metaanálisis del efecto del </a:t>
            </a:r>
            <a:r>
              <a:rPr lang="es-UY" sz="1200" b="1" dirty="0">
                <a:solidFill>
                  <a:schemeClr val="dk1"/>
                </a:solidFill>
              </a:rPr>
              <a:t>involucramiento parental</a:t>
            </a:r>
            <a:r>
              <a:rPr lang="es-UY" sz="1200" dirty="0">
                <a:solidFill>
                  <a:schemeClr val="dk1"/>
                </a:solidFill>
              </a:rPr>
              <a:t> en los logros académicos de los estudiantes encuentra por un lado, que la participación de las familias en la escuela tiene un mayor efecto en el rendimiento académico de los estudiantes que el involucramiento de las familias en el hogar. Por otro lado, en lo que refiere específicamente al involucramiento en el hogar, se constata un efecto positivo y débil de comportamientos como la ayuda al aprendizaje, la comunicación, el apoyo y las expectativas de los padres, y un efecto negativo y débil del control parental (que incluye comportamientos como controlar demasiado al niño o presionarlo) (Erdem &amp; Kaya, 2020).</a:t>
            </a:r>
            <a:endParaRPr lang="es-UY" sz="1200" dirty="0"/>
          </a:p>
          <a:p>
            <a:endParaRPr lang="es-UY" dirty="0"/>
          </a:p>
        </p:txBody>
      </p:sp>
      <p:sp>
        <p:nvSpPr>
          <p:cNvPr id="4" name="3 Marcador de número de diapositiva"/>
          <p:cNvSpPr>
            <a:spLocks noGrp="1"/>
          </p:cNvSpPr>
          <p:nvPr>
            <p:ph type="sldNum" sz="quarter" idx="10"/>
          </p:nvPr>
        </p:nvSpPr>
        <p:spPr/>
        <p:txBody>
          <a:bodyPr/>
          <a:lstStyle/>
          <a:p>
            <a:fld id="{613EE069-8D48-46ED-B666-0BF45BB5FC07}" type="slidenum">
              <a:rPr lang="es-UY" smtClean="0"/>
              <a:t>15</a:t>
            </a:fld>
            <a:endParaRPr lang="es-UY" dirty="0"/>
          </a:p>
        </p:txBody>
      </p:sp>
    </p:spTree>
    <p:extLst>
      <p:ext uri="{BB962C8B-B14F-4D97-AF65-F5344CB8AC3E}">
        <p14:creationId xmlns:p14="http://schemas.microsoft.com/office/powerpoint/2010/main" val="2978693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613EE069-8D48-46ED-B666-0BF45BB5FC07}" type="slidenum">
              <a:rPr lang="es-UY" smtClean="0"/>
              <a:t>17</a:t>
            </a:fld>
            <a:endParaRPr lang="es-UY" dirty="0"/>
          </a:p>
        </p:txBody>
      </p:sp>
    </p:spTree>
    <p:extLst>
      <p:ext uri="{BB962C8B-B14F-4D97-AF65-F5344CB8AC3E}">
        <p14:creationId xmlns:p14="http://schemas.microsoft.com/office/powerpoint/2010/main" val="20018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UY"/>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UY"/>
          </a:p>
        </p:txBody>
      </p:sp>
      <p:sp>
        <p:nvSpPr>
          <p:cNvPr id="4" name="3 Marcador de fecha"/>
          <p:cNvSpPr>
            <a:spLocks noGrp="1"/>
          </p:cNvSpPr>
          <p:nvPr>
            <p:ph type="dt" sz="half" idx="10"/>
          </p:nvPr>
        </p:nvSpPr>
        <p:spPr/>
        <p:txBody>
          <a:bodyPr/>
          <a:lstStyle/>
          <a:p>
            <a:fld id="{D59C353E-E28C-4E8A-851A-A06C5D41745E}" type="datetimeFigureOut">
              <a:rPr lang="es-UY" smtClean="0"/>
              <a:t>9/6/2025</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B8713CFB-6139-47CB-9048-8BA7A045451E}" type="slidenum">
              <a:rPr lang="es-UY" smtClean="0"/>
              <a:t>‹Nº›</a:t>
            </a:fld>
            <a:endParaRPr lang="es-UY" dirty="0"/>
          </a:p>
        </p:txBody>
      </p:sp>
    </p:spTree>
    <p:extLst>
      <p:ext uri="{BB962C8B-B14F-4D97-AF65-F5344CB8AC3E}">
        <p14:creationId xmlns:p14="http://schemas.microsoft.com/office/powerpoint/2010/main" val="375174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fecha"/>
          <p:cNvSpPr>
            <a:spLocks noGrp="1"/>
          </p:cNvSpPr>
          <p:nvPr>
            <p:ph type="dt" sz="half" idx="10"/>
          </p:nvPr>
        </p:nvSpPr>
        <p:spPr/>
        <p:txBody>
          <a:bodyPr/>
          <a:lstStyle/>
          <a:p>
            <a:fld id="{D59C353E-E28C-4E8A-851A-A06C5D41745E}" type="datetimeFigureOut">
              <a:rPr lang="es-UY" smtClean="0"/>
              <a:t>9/6/2025</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B8713CFB-6139-47CB-9048-8BA7A045451E}" type="slidenum">
              <a:rPr lang="es-UY" smtClean="0"/>
              <a:t>‹Nº›</a:t>
            </a:fld>
            <a:endParaRPr lang="es-UY" dirty="0"/>
          </a:p>
        </p:txBody>
      </p:sp>
    </p:spTree>
    <p:extLst>
      <p:ext uri="{BB962C8B-B14F-4D97-AF65-F5344CB8AC3E}">
        <p14:creationId xmlns:p14="http://schemas.microsoft.com/office/powerpoint/2010/main" val="376353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a:t>Haga clic para modificar el estilo de título del patrón</a:t>
            </a:r>
            <a:endParaRPr lang="es-UY"/>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fecha"/>
          <p:cNvSpPr>
            <a:spLocks noGrp="1"/>
          </p:cNvSpPr>
          <p:nvPr>
            <p:ph type="dt" sz="half" idx="10"/>
          </p:nvPr>
        </p:nvSpPr>
        <p:spPr/>
        <p:txBody>
          <a:bodyPr/>
          <a:lstStyle/>
          <a:p>
            <a:fld id="{D59C353E-E28C-4E8A-851A-A06C5D41745E}" type="datetimeFigureOut">
              <a:rPr lang="es-UY" smtClean="0"/>
              <a:t>9/6/2025</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B8713CFB-6139-47CB-9048-8BA7A045451E}" type="slidenum">
              <a:rPr lang="es-UY" smtClean="0"/>
              <a:t>‹Nº›</a:t>
            </a:fld>
            <a:endParaRPr lang="es-UY" dirty="0"/>
          </a:p>
        </p:txBody>
      </p:sp>
    </p:spTree>
    <p:extLst>
      <p:ext uri="{BB962C8B-B14F-4D97-AF65-F5344CB8AC3E}">
        <p14:creationId xmlns:p14="http://schemas.microsoft.com/office/powerpoint/2010/main" val="265272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UY"/>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fecha"/>
          <p:cNvSpPr>
            <a:spLocks noGrp="1"/>
          </p:cNvSpPr>
          <p:nvPr>
            <p:ph type="dt" sz="half" idx="10"/>
          </p:nvPr>
        </p:nvSpPr>
        <p:spPr/>
        <p:txBody>
          <a:bodyPr/>
          <a:lstStyle/>
          <a:p>
            <a:fld id="{D59C353E-E28C-4E8A-851A-A06C5D41745E}" type="datetimeFigureOut">
              <a:rPr lang="es-UY" smtClean="0"/>
              <a:t>9/6/2025</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B8713CFB-6139-47CB-9048-8BA7A045451E}" type="slidenum">
              <a:rPr lang="es-UY" smtClean="0"/>
              <a:t>‹Nº›</a:t>
            </a:fld>
            <a:endParaRPr lang="es-UY" dirty="0"/>
          </a:p>
        </p:txBody>
      </p:sp>
    </p:spTree>
    <p:extLst>
      <p:ext uri="{BB962C8B-B14F-4D97-AF65-F5344CB8AC3E}">
        <p14:creationId xmlns:p14="http://schemas.microsoft.com/office/powerpoint/2010/main" val="218744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UY"/>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59C353E-E28C-4E8A-851A-A06C5D41745E}" type="datetimeFigureOut">
              <a:rPr lang="es-UY" smtClean="0"/>
              <a:t>9/6/2025</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B8713CFB-6139-47CB-9048-8BA7A045451E}" type="slidenum">
              <a:rPr lang="es-UY" smtClean="0"/>
              <a:t>‹Nº›</a:t>
            </a:fld>
            <a:endParaRPr lang="es-UY" dirty="0"/>
          </a:p>
        </p:txBody>
      </p:sp>
    </p:spTree>
    <p:extLst>
      <p:ext uri="{BB962C8B-B14F-4D97-AF65-F5344CB8AC3E}">
        <p14:creationId xmlns:p14="http://schemas.microsoft.com/office/powerpoint/2010/main" val="38389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UY"/>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4 Marcador de fecha"/>
          <p:cNvSpPr>
            <a:spLocks noGrp="1"/>
          </p:cNvSpPr>
          <p:nvPr>
            <p:ph type="dt" sz="half" idx="10"/>
          </p:nvPr>
        </p:nvSpPr>
        <p:spPr/>
        <p:txBody>
          <a:bodyPr/>
          <a:lstStyle/>
          <a:p>
            <a:fld id="{D59C353E-E28C-4E8A-851A-A06C5D41745E}" type="datetimeFigureOut">
              <a:rPr lang="es-UY" smtClean="0"/>
              <a:t>9/6/2025</a:t>
            </a:fld>
            <a:endParaRPr lang="es-UY" dirty="0"/>
          </a:p>
        </p:txBody>
      </p:sp>
      <p:sp>
        <p:nvSpPr>
          <p:cNvPr id="6" name="5 Marcador de pie de página"/>
          <p:cNvSpPr>
            <a:spLocks noGrp="1"/>
          </p:cNvSpPr>
          <p:nvPr>
            <p:ph type="ftr" sz="quarter" idx="11"/>
          </p:nvPr>
        </p:nvSpPr>
        <p:spPr/>
        <p:txBody>
          <a:bodyPr/>
          <a:lstStyle/>
          <a:p>
            <a:endParaRPr lang="es-UY" dirty="0"/>
          </a:p>
        </p:txBody>
      </p:sp>
      <p:sp>
        <p:nvSpPr>
          <p:cNvPr id="7" name="6 Marcador de número de diapositiva"/>
          <p:cNvSpPr>
            <a:spLocks noGrp="1"/>
          </p:cNvSpPr>
          <p:nvPr>
            <p:ph type="sldNum" sz="quarter" idx="12"/>
          </p:nvPr>
        </p:nvSpPr>
        <p:spPr/>
        <p:txBody>
          <a:bodyPr/>
          <a:lstStyle/>
          <a:p>
            <a:fld id="{B8713CFB-6139-47CB-9048-8BA7A045451E}" type="slidenum">
              <a:rPr lang="es-UY" smtClean="0"/>
              <a:t>‹Nº›</a:t>
            </a:fld>
            <a:endParaRPr lang="es-UY" dirty="0"/>
          </a:p>
        </p:txBody>
      </p:sp>
    </p:spTree>
    <p:extLst>
      <p:ext uri="{BB962C8B-B14F-4D97-AF65-F5344CB8AC3E}">
        <p14:creationId xmlns:p14="http://schemas.microsoft.com/office/powerpoint/2010/main" val="234759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8"/>
            <a:ext cx="8229600" cy="857250"/>
          </a:xfrm>
        </p:spPr>
        <p:txBody>
          <a:bodyPr/>
          <a:lstStyle>
            <a:lvl1pPr>
              <a:defRPr/>
            </a:lvl1pPr>
          </a:lstStyle>
          <a:p>
            <a:r>
              <a:rPr lang="es-ES"/>
              <a:t>Haga clic para modificar el estilo de título del patrón</a:t>
            </a:r>
            <a:endParaRPr lang="es-UY"/>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6 Marcador de fecha"/>
          <p:cNvSpPr>
            <a:spLocks noGrp="1"/>
          </p:cNvSpPr>
          <p:nvPr>
            <p:ph type="dt" sz="half" idx="10"/>
          </p:nvPr>
        </p:nvSpPr>
        <p:spPr/>
        <p:txBody>
          <a:bodyPr/>
          <a:lstStyle/>
          <a:p>
            <a:fld id="{D59C353E-E28C-4E8A-851A-A06C5D41745E}" type="datetimeFigureOut">
              <a:rPr lang="es-UY" smtClean="0"/>
              <a:t>9/6/2025</a:t>
            </a:fld>
            <a:endParaRPr lang="es-UY" dirty="0"/>
          </a:p>
        </p:txBody>
      </p:sp>
      <p:sp>
        <p:nvSpPr>
          <p:cNvPr id="8" name="7 Marcador de pie de página"/>
          <p:cNvSpPr>
            <a:spLocks noGrp="1"/>
          </p:cNvSpPr>
          <p:nvPr>
            <p:ph type="ftr" sz="quarter" idx="11"/>
          </p:nvPr>
        </p:nvSpPr>
        <p:spPr/>
        <p:txBody>
          <a:bodyPr/>
          <a:lstStyle/>
          <a:p>
            <a:endParaRPr lang="es-UY" dirty="0"/>
          </a:p>
        </p:txBody>
      </p:sp>
      <p:sp>
        <p:nvSpPr>
          <p:cNvPr id="9" name="8 Marcador de número de diapositiva"/>
          <p:cNvSpPr>
            <a:spLocks noGrp="1"/>
          </p:cNvSpPr>
          <p:nvPr>
            <p:ph type="sldNum" sz="quarter" idx="12"/>
          </p:nvPr>
        </p:nvSpPr>
        <p:spPr/>
        <p:txBody>
          <a:bodyPr/>
          <a:lstStyle/>
          <a:p>
            <a:fld id="{B8713CFB-6139-47CB-9048-8BA7A045451E}" type="slidenum">
              <a:rPr lang="es-UY" smtClean="0"/>
              <a:t>‹Nº›</a:t>
            </a:fld>
            <a:endParaRPr lang="es-UY" dirty="0"/>
          </a:p>
        </p:txBody>
      </p:sp>
    </p:spTree>
    <p:extLst>
      <p:ext uri="{BB962C8B-B14F-4D97-AF65-F5344CB8AC3E}">
        <p14:creationId xmlns:p14="http://schemas.microsoft.com/office/powerpoint/2010/main" val="421183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UY"/>
          </a:p>
        </p:txBody>
      </p:sp>
      <p:sp>
        <p:nvSpPr>
          <p:cNvPr id="3" name="2 Marcador de fecha"/>
          <p:cNvSpPr>
            <a:spLocks noGrp="1"/>
          </p:cNvSpPr>
          <p:nvPr>
            <p:ph type="dt" sz="half" idx="10"/>
          </p:nvPr>
        </p:nvSpPr>
        <p:spPr/>
        <p:txBody>
          <a:bodyPr/>
          <a:lstStyle/>
          <a:p>
            <a:fld id="{D59C353E-E28C-4E8A-851A-A06C5D41745E}" type="datetimeFigureOut">
              <a:rPr lang="es-UY" smtClean="0"/>
              <a:t>9/6/2025</a:t>
            </a:fld>
            <a:endParaRPr lang="es-UY" dirty="0"/>
          </a:p>
        </p:txBody>
      </p:sp>
      <p:sp>
        <p:nvSpPr>
          <p:cNvPr id="4" name="3 Marcador de pie de página"/>
          <p:cNvSpPr>
            <a:spLocks noGrp="1"/>
          </p:cNvSpPr>
          <p:nvPr>
            <p:ph type="ftr" sz="quarter" idx="11"/>
          </p:nvPr>
        </p:nvSpPr>
        <p:spPr/>
        <p:txBody>
          <a:bodyPr/>
          <a:lstStyle/>
          <a:p>
            <a:endParaRPr lang="es-UY" dirty="0"/>
          </a:p>
        </p:txBody>
      </p:sp>
      <p:sp>
        <p:nvSpPr>
          <p:cNvPr id="5" name="4 Marcador de número de diapositiva"/>
          <p:cNvSpPr>
            <a:spLocks noGrp="1"/>
          </p:cNvSpPr>
          <p:nvPr>
            <p:ph type="sldNum" sz="quarter" idx="12"/>
          </p:nvPr>
        </p:nvSpPr>
        <p:spPr/>
        <p:txBody>
          <a:bodyPr/>
          <a:lstStyle/>
          <a:p>
            <a:fld id="{B8713CFB-6139-47CB-9048-8BA7A045451E}" type="slidenum">
              <a:rPr lang="es-UY" smtClean="0"/>
              <a:t>‹Nº›</a:t>
            </a:fld>
            <a:endParaRPr lang="es-UY" dirty="0"/>
          </a:p>
        </p:txBody>
      </p:sp>
    </p:spTree>
    <p:extLst>
      <p:ext uri="{BB962C8B-B14F-4D97-AF65-F5344CB8AC3E}">
        <p14:creationId xmlns:p14="http://schemas.microsoft.com/office/powerpoint/2010/main" val="114006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59C353E-E28C-4E8A-851A-A06C5D41745E}" type="datetimeFigureOut">
              <a:rPr lang="es-UY" smtClean="0"/>
              <a:t>9/6/2025</a:t>
            </a:fld>
            <a:endParaRPr lang="es-UY" dirty="0"/>
          </a:p>
        </p:txBody>
      </p:sp>
      <p:sp>
        <p:nvSpPr>
          <p:cNvPr id="3" name="2 Marcador de pie de página"/>
          <p:cNvSpPr>
            <a:spLocks noGrp="1"/>
          </p:cNvSpPr>
          <p:nvPr>
            <p:ph type="ftr" sz="quarter" idx="11"/>
          </p:nvPr>
        </p:nvSpPr>
        <p:spPr/>
        <p:txBody>
          <a:bodyPr/>
          <a:lstStyle/>
          <a:p>
            <a:endParaRPr lang="es-UY" dirty="0"/>
          </a:p>
        </p:txBody>
      </p:sp>
      <p:sp>
        <p:nvSpPr>
          <p:cNvPr id="4" name="3 Marcador de número de diapositiva"/>
          <p:cNvSpPr>
            <a:spLocks noGrp="1"/>
          </p:cNvSpPr>
          <p:nvPr>
            <p:ph type="sldNum" sz="quarter" idx="12"/>
          </p:nvPr>
        </p:nvSpPr>
        <p:spPr/>
        <p:txBody>
          <a:bodyPr/>
          <a:lstStyle/>
          <a:p>
            <a:fld id="{B8713CFB-6139-47CB-9048-8BA7A045451E}" type="slidenum">
              <a:rPr lang="es-UY" smtClean="0"/>
              <a:t>‹Nº›</a:t>
            </a:fld>
            <a:endParaRPr lang="es-UY" dirty="0"/>
          </a:p>
        </p:txBody>
      </p:sp>
    </p:spTree>
    <p:extLst>
      <p:ext uri="{BB962C8B-B14F-4D97-AF65-F5344CB8AC3E}">
        <p14:creationId xmlns:p14="http://schemas.microsoft.com/office/powerpoint/2010/main" val="226352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UY"/>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59C353E-E28C-4E8A-851A-A06C5D41745E}" type="datetimeFigureOut">
              <a:rPr lang="es-UY" smtClean="0"/>
              <a:t>9/6/2025</a:t>
            </a:fld>
            <a:endParaRPr lang="es-UY" dirty="0"/>
          </a:p>
        </p:txBody>
      </p:sp>
      <p:sp>
        <p:nvSpPr>
          <p:cNvPr id="6" name="5 Marcador de pie de página"/>
          <p:cNvSpPr>
            <a:spLocks noGrp="1"/>
          </p:cNvSpPr>
          <p:nvPr>
            <p:ph type="ftr" sz="quarter" idx="11"/>
          </p:nvPr>
        </p:nvSpPr>
        <p:spPr/>
        <p:txBody>
          <a:bodyPr/>
          <a:lstStyle/>
          <a:p>
            <a:endParaRPr lang="es-UY" dirty="0"/>
          </a:p>
        </p:txBody>
      </p:sp>
      <p:sp>
        <p:nvSpPr>
          <p:cNvPr id="7" name="6 Marcador de número de diapositiva"/>
          <p:cNvSpPr>
            <a:spLocks noGrp="1"/>
          </p:cNvSpPr>
          <p:nvPr>
            <p:ph type="sldNum" sz="quarter" idx="12"/>
          </p:nvPr>
        </p:nvSpPr>
        <p:spPr/>
        <p:txBody>
          <a:bodyPr/>
          <a:lstStyle/>
          <a:p>
            <a:fld id="{B8713CFB-6139-47CB-9048-8BA7A045451E}" type="slidenum">
              <a:rPr lang="es-UY" smtClean="0"/>
              <a:t>‹Nº›</a:t>
            </a:fld>
            <a:endParaRPr lang="es-UY" dirty="0"/>
          </a:p>
        </p:txBody>
      </p:sp>
    </p:spTree>
    <p:extLst>
      <p:ext uri="{BB962C8B-B14F-4D97-AF65-F5344CB8AC3E}">
        <p14:creationId xmlns:p14="http://schemas.microsoft.com/office/powerpoint/2010/main" val="262784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UY"/>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dirty="0"/>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59C353E-E28C-4E8A-851A-A06C5D41745E}" type="datetimeFigureOut">
              <a:rPr lang="es-UY" smtClean="0"/>
              <a:t>9/6/2025</a:t>
            </a:fld>
            <a:endParaRPr lang="es-UY" dirty="0"/>
          </a:p>
        </p:txBody>
      </p:sp>
      <p:sp>
        <p:nvSpPr>
          <p:cNvPr id="6" name="5 Marcador de pie de página"/>
          <p:cNvSpPr>
            <a:spLocks noGrp="1"/>
          </p:cNvSpPr>
          <p:nvPr>
            <p:ph type="ftr" sz="quarter" idx="11"/>
          </p:nvPr>
        </p:nvSpPr>
        <p:spPr/>
        <p:txBody>
          <a:bodyPr/>
          <a:lstStyle/>
          <a:p>
            <a:endParaRPr lang="es-UY" dirty="0"/>
          </a:p>
        </p:txBody>
      </p:sp>
      <p:sp>
        <p:nvSpPr>
          <p:cNvPr id="7" name="6 Marcador de número de diapositiva"/>
          <p:cNvSpPr>
            <a:spLocks noGrp="1"/>
          </p:cNvSpPr>
          <p:nvPr>
            <p:ph type="sldNum" sz="quarter" idx="12"/>
          </p:nvPr>
        </p:nvSpPr>
        <p:spPr/>
        <p:txBody>
          <a:bodyPr/>
          <a:lstStyle/>
          <a:p>
            <a:fld id="{B8713CFB-6139-47CB-9048-8BA7A045451E}" type="slidenum">
              <a:rPr lang="es-UY" smtClean="0"/>
              <a:t>‹Nº›</a:t>
            </a:fld>
            <a:endParaRPr lang="es-UY" dirty="0"/>
          </a:p>
        </p:txBody>
      </p:sp>
    </p:spTree>
    <p:extLst>
      <p:ext uri="{BB962C8B-B14F-4D97-AF65-F5344CB8AC3E}">
        <p14:creationId xmlns:p14="http://schemas.microsoft.com/office/powerpoint/2010/main" val="170974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59C353E-E28C-4E8A-851A-A06C5D41745E}" type="datetimeFigureOut">
              <a:rPr lang="es-UY" smtClean="0"/>
              <a:t>9/6/2025</a:t>
            </a:fld>
            <a:endParaRPr lang="es-UY" dirty="0"/>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dirty="0"/>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713CFB-6139-47CB-9048-8BA7A045451E}" type="slidenum">
              <a:rPr lang="es-UY" smtClean="0"/>
              <a:t>‹Nº›</a:t>
            </a:fld>
            <a:endParaRPr lang="es-UY" dirty="0"/>
          </a:p>
        </p:txBody>
      </p:sp>
    </p:spTree>
    <p:extLst>
      <p:ext uri="{BB962C8B-B14F-4D97-AF65-F5344CB8AC3E}">
        <p14:creationId xmlns:p14="http://schemas.microsoft.com/office/powerpoint/2010/main" val="120650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image" Target="../media/image76.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image" Target="../media/image52.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4.png"/><Relationship Id="rId5" Type="http://schemas.openxmlformats.org/officeDocument/2006/relationships/image" Target="../media/image55.png"/><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33086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title"/>
          </p:nvPr>
        </p:nvSpPr>
        <p:spPr/>
        <p:txBody>
          <a:bodyPr>
            <a:normAutofit/>
          </a:bodyPr>
          <a:lstStyle/>
          <a:p>
            <a:pPr algn="l"/>
            <a:r>
              <a:rPr lang="es-UY" sz="2800" dirty="0"/>
              <a:t>Niveles de desempeño</a:t>
            </a:r>
          </a:p>
        </p:txBody>
      </p:sp>
      <p:sp>
        <p:nvSpPr>
          <p:cNvPr id="10" name="9 CuadroTexto"/>
          <p:cNvSpPr txBox="1"/>
          <p:nvPr/>
        </p:nvSpPr>
        <p:spPr>
          <a:xfrm>
            <a:off x="971520" y="1133047"/>
            <a:ext cx="1440192" cy="307777"/>
          </a:xfrm>
          <a:prstGeom prst="rect">
            <a:avLst/>
          </a:prstGeom>
          <a:noFill/>
        </p:spPr>
        <p:txBody>
          <a:bodyPr wrap="square" rtlCol="0">
            <a:spAutoFit/>
          </a:bodyPr>
          <a:lstStyle/>
          <a:p>
            <a:r>
              <a:rPr lang="es-UY" sz="1400" b="1" dirty="0"/>
              <a:t>Lectura</a:t>
            </a:r>
          </a:p>
        </p:txBody>
      </p:sp>
      <p:sp>
        <p:nvSpPr>
          <p:cNvPr id="11" name="10 CuadroTexto"/>
          <p:cNvSpPr txBox="1"/>
          <p:nvPr/>
        </p:nvSpPr>
        <p:spPr>
          <a:xfrm>
            <a:off x="5292096" y="1131558"/>
            <a:ext cx="1440192" cy="307777"/>
          </a:xfrm>
          <a:prstGeom prst="rect">
            <a:avLst/>
          </a:prstGeom>
          <a:noFill/>
        </p:spPr>
        <p:txBody>
          <a:bodyPr wrap="square" rtlCol="0">
            <a:spAutoFit/>
          </a:bodyPr>
          <a:lstStyle/>
          <a:p>
            <a:r>
              <a:rPr lang="es-UY" sz="1400" b="1" dirty="0"/>
              <a:t>Matemática</a:t>
            </a: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8" name="17 CuadroTexto"/>
          <p:cNvSpPr txBox="1"/>
          <p:nvPr/>
        </p:nvSpPr>
        <p:spPr>
          <a:xfrm>
            <a:off x="2681748" y="2301714"/>
            <a:ext cx="2070276" cy="2246769"/>
          </a:xfrm>
          <a:prstGeom prst="rect">
            <a:avLst/>
          </a:prstGeom>
          <a:noFill/>
        </p:spPr>
        <p:txBody>
          <a:bodyPr wrap="square" rtlCol="0">
            <a:spAutoFit/>
          </a:bodyPr>
          <a:lstStyle/>
          <a:p>
            <a:r>
              <a:rPr lang="es-UY" sz="1400" dirty="0"/>
              <a:t>El porcentaje de alumnos debajo del nivel 3 se redujo en 0,4 puntos porcentuales entre 2017 y 2023</a:t>
            </a:r>
          </a:p>
          <a:p>
            <a:endParaRPr lang="es-UY" sz="1400" dirty="0"/>
          </a:p>
          <a:p>
            <a:r>
              <a:rPr lang="es-UY" sz="1400" b="1" dirty="0"/>
              <a:t>Meta ANEP 2024 (menos del 18% debajo del nivel 3) no se logró en 2023: 19,7%</a:t>
            </a:r>
          </a:p>
        </p:txBody>
      </p:sp>
      <p:sp>
        <p:nvSpPr>
          <p:cNvPr id="20" name="19 CuadroTexto"/>
          <p:cNvSpPr txBox="1"/>
          <p:nvPr/>
        </p:nvSpPr>
        <p:spPr>
          <a:xfrm>
            <a:off x="6912312" y="2310579"/>
            <a:ext cx="2070276" cy="2246769"/>
          </a:xfrm>
          <a:prstGeom prst="rect">
            <a:avLst/>
          </a:prstGeom>
          <a:noFill/>
        </p:spPr>
        <p:txBody>
          <a:bodyPr wrap="square" rtlCol="0">
            <a:spAutoFit/>
          </a:bodyPr>
          <a:lstStyle/>
          <a:p>
            <a:r>
              <a:rPr lang="es-UY" sz="1400" dirty="0"/>
              <a:t>El porcentaje de alumnos debajo del nivel 3 aumentó 3,3 puntos porcentuales entre 2017 y 2023</a:t>
            </a:r>
          </a:p>
          <a:p>
            <a:endParaRPr lang="es-UY" sz="1400" dirty="0"/>
          </a:p>
          <a:p>
            <a:r>
              <a:rPr lang="es-UY" sz="1400" b="1" dirty="0"/>
              <a:t>Meta ANEP 2024 (menos del 31% debajo del nivel 3) no se logró en 2023: 37,3%</a:t>
            </a:r>
          </a:p>
        </p:txBody>
      </p:sp>
    </p:spTree>
    <p:extLst>
      <p:ext uri="{BB962C8B-B14F-4D97-AF65-F5344CB8AC3E}">
        <p14:creationId xmlns:p14="http://schemas.microsoft.com/office/powerpoint/2010/main" val="420406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1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title"/>
          </p:nvPr>
        </p:nvSpPr>
        <p:spPr/>
        <p:txBody>
          <a:bodyPr>
            <a:normAutofit/>
          </a:bodyPr>
          <a:lstStyle/>
          <a:p>
            <a:pPr algn="l"/>
            <a:r>
              <a:rPr lang="es-UY" sz="2800" dirty="0"/>
              <a:t>Brechas por contexto de centro</a:t>
            </a:r>
          </a:p>
        </p:txBody>
      </p:sp>
      <p:sp>
        <p:nvSpPr>
          <p:cNvPr id="10" name="9 CuadroTexto"/>
          <p:cNvSpPr txBox="1"/>
          <p:nvPr/>
        </p:nvSpPr>
        <p:spPr>
          <a:xfrm>
            <a:off x="971520" y="1133047"/>
            <a:ext cx="1440192" cy="307777"/>
          </a:xfrm>
          <a:prstGeom prst="rect">
            <a:avLst/>
          </a:prstGeom>
          <a:noFill/>
        </p:spPr>
        <p:txBody>
          <a:bodyPr wrap="square" rtlCol="0">
            <a:spAutoFit/>
          </a:bodyPr>
          <a:lstStyle/>
          <a:p>
            <a:r>
              <a:rPr lang="es-UY" sz="1400" b="1" dirty="0"/>
              <a:t>Lectura</a:t>
            </a:r>
          </a:p>
        </p:txBody>
      </p:sp>
      <p:sp>
        <p:nvSpPr>
          <p:cNvPr id="11" name="10 CuadroTexto"/>
          <p:cNvSpPr txBox="1"/>
          <p:nvPr/>
        </p:nvSpPr>
        <p:spPr>
          <a:xfrm>
            <a:off x="5292096" y="1131558"/>
            <a:ext cx="1440192" cy="307777"/>
          </a:xfrm>
          <a:prstGeom prst="rect">
            <a:avLst/>
          </a:prstGeom>
          <a:noFill/>
        </p:spPr>
        <p:txBody>
          <a:bodyPr wrap="square" rtlCol="0">
            <a:spAutoFit/>
          </a:bodyPr>
          <a:lstStyle/>
          <a:p>
            <a:r>
              <a:rPr lang="es-UY" sz="1400" b="1" dirty="0"/>
              <a:t>Matemática</a:t>
            </a:r>
          </a:p>
        </p:txBody>
      </p:sp>
      <p:sp>
        <p:nvSpPr>
          <p:cNvPr id="21" name="CuadroTexto 1"/>
          <p:cNvSpPr txBox="1"/>
          <p:nvPr/>
        </p:nvSpPr>
        <p:spPr>
          <a:xfrm>
            <a:off x="953808" y="3921930"/>
            <a:ext cx="557784" cy="369332"/>
          </a:xfrm>
          <a:prstGeom prst="rect">
            <a:avLst/>
          </a:prstGeom>
          <a:noFill/>
        </p:spPr>
        <p:txBody>
          <a:bodyPr wrap="square" rtlCol="0">
            <a:spAutoFit/>
          </a:bodyPr>
          <a:lstStyle/>
          <a:p>
            <a:r>
              <a:rPr lang="es-UY" dirty="0"/>
              <a:t>-1,9</a:t>
            </a:r>
          </a:p>
        </p:txBody>
      </p:sp>
      <p:sp>
        <p:nvSpPr>
          <p:cNvPr id="22" name="CuadroTexto 10"/>
          <p:cNvSpPr txBox="1"/>
          <p:nvPr/>
        </p:nvSpPr>
        <p:spPr>
          <a:xfrm>
            <a:off x="2223399" y="3196904"/>
            <a:ext cx="720096" cy="369332"/>
          </a:xfrm>
          <a:prstGeom prst="rect">
            <a:avLst/>
          </a:prstGeom>
          <a:noFill/>
        </p:spPr>
        <p:txBody>
          <a:bodyPr wrap="square" rtlCol="0">
            <a:spAutoFit/>
          </a:bodyPr>
          <a:lstStyle/>
          <a:p>
            <a:r>
              <a:rPr lang="es-UY" dirty="0"/>
              <a:t>+2,9</a:t>
            </a:r>
          </a:p>
        </p:txBody>
      </p:sp>
      <p:cxnSp>
        <p:nvCxnSpPr>
          <p:cNvPr id="24" name="Conector recto de flecha 13"/>
          <p:cNvCxnSpPr/>
          <p:nvPr/>
        </p:nvCxnSpPr>
        <p:spPr>
          <a:xfrm flipV="1">
            <a:off x="2231688" y="3566236"/>
            <a:ext cx="728952" cy="856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a 14"/>
          <p:cNvGraphicFramePr>
            <a:graphicFrameLocks noGrp="1"/>
          </p:cNvGraphicFramePr>
          <p:nvPr>
            <p:extLst>
              <p:ext uri="{D42A27DB-BD31-4B8C-83A1-F6EECF244321}">
                <p14:modId xmlns:p14="http://schemas.microsoft.com/office/powerpoint/2010/main" val="613600665"/>
              </p:ext>
            </p:extLst>
          </p:nvPr>
        </p:nvGraphicFramePr>
        <p:xfrm>
          <a:off x="3221820" y="2661762"/>
          <a:ext cx="1350180" cy="1657956"/>
        </p:xfrm>
        <a:graphic>
          <a:graphicData uri="http://schemas.openxmlformats.org/drawingml/2006/table">
            <a:tbl>
              <a:tblPr/>
              <a:tblGrid>
                <a:gridCol w="337545">
                  <a:extLst>
                    <a:ext uri="{9D8B030D-6E8A-4147-A177-3AD203B41FA5}">
                      <a16:colId xmlns:a16="http://schemas.microsoft.com/office/drawing/2014/main" xmlns="" val="20000"/>
                    </a:ext>
                  </a:extLst>
                </a:gridCol>
                <a:gridCol w="337545">
                  <a:extLst>
                    <a:ext uri="{9D8B030D-6E8A-4147-A177-3AD203B41FA5}">
                      <a16:colId xmlns:a16="http://schemas.microsoft.com/office/drawing/2014/main" xmlns="" val="20001"/>
                    </a:ext>
                  </a:extLst>
                </a:gridCol>
                <a:gridCol w="337545">
                  <a:extLst>
                    <a:ext uri="{9D8B030D-6E8A-4147-A177-3AD203B41FA5}">
                      <a16:colId xmlns:a16="http://schemas.microsoft.com/office/drawing/2014/main" xmlns="" val="20002"/>
                    </a:ext>
                  </a:extLst>
                </a:gridCol>
                <a:gridCol w="337545">
                  <a:extLst>
                    <a:ext uri="{9D8B030D-6E8A-4147-A177-3AD203B41FA5}">
                      <a16:colId xmlns:a16="http://schemas.microsoft.com/office/drawing/2014/main" xmlns="" val="20003"/>
                    </a:ext>
                  </a:extLst>
                </a:gridCol>
              </a:tblGrid>
              <a:tr h="1037694">
                <a:tc>
                  <a:txBody>
                    <a:bodyPr/>
                    <a:lstStyle/>
                    <a:p>
                      <a:pPr algn="l" fontAlgn="b"/>
                      <a:r>
                        <a:rPr lang="es-UY" sz="1000" b="0" i="0" u="none" strike="noStrike" dirty="0">
                          <a:solidFill>
                            <a:srgbClr val="000000"/>
                          </a:solidFill>
                          <a:effectLst/>
                          <a:latin typeface="+mn-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UY" sz="1000" b="1" i="0" u="none" strike="noStrike" dirty="0">
                          <a:solidFill>
                            <a:srgbClr val="000000"/>
                          </a:solidFill>
                          <a:effectLst/>
                          <a:latin typeface="+mn-lt"/>
                        </a:rPr>
                        <a:t>Muy favorable</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UY" sz="1000" b="1" i="0" u="none" strike="noStrike" dirty="0">
                          <a:solidFill>
                            <a:srgbClr val="000000"/>
                          </a:solidFill>
                          <a:effectLst/>
                          <a:latin typeface="+mn-lt"/>
                        </a:rPr>
                        <a:t>Muy desfavorable</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UY" sz="1000" b="1" i="0" u="none" strike="noStrike" dirty="0">
                          <a:solidFill>
                            <a:srgbClr val="000000"/>
                          </a:solidFill>
                          <a:effectLst/>
                          <a:latin typeface="+mn-lt"/>
                        </a:rPr>
                        <a:t>BRECHA</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10131">
                <a:tc>
                  <a:txBody>
                    <a:bodyPr/>
                    <a:lstStyle/>
                    <a:p>
                      <a:pPr algn="r" fontAlgn="b"/>
                      <a:r>
                        <a:rPr lang="es-UY" sz="1000" b="1" i="0" u="none" strike="noStrike" dirty="0">
                          <a:solidFill>
                            <a:srgbClr val="000000"/>
                          </a:solidFill>
                          <a:effectLst/>
                          <a:latin typeface="+mn-lt"/>
                        </a:rPr>
                        <a:t>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32,8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FF0000"/>
                          </a:solidFill>
                          <a:effectLst/>
                          <a:latin typeface="+mn-lt"/>
                        </a:rPr>
                        <a:t>25,2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0131">
                <a:tc>
                  <a:txBody>
                    <a:bodyPr/>
                    <a:lstStyle/>
                    <a:p>
                      <a:pPr algn="r" fontAlgn="b"/>
                      <a:r>
                        <a:rPr lang="es-UY" sz="1000" b="1" i="0" u="none" strike="noStrike" dirty="0">
                          <a:solidFill>
                            <a:srgbClr val="000000"/>
                          </a:solidFill>
                          <a:effectLst/>
                          <a:latin typeface="+mn-lt"/>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34,9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FF0000"/>
                          </a:solidFill>
                          <a:effectLst/>
                          <a:latin typeface="+mn-lt"/>
                        </a:rPr>
                        <a:t>29,2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26" name="CuadroTexto 19"/>
          <p:cNvSpPr txBox="1"/>
          <p:nvPr/>
        </p:nvSpPr>
        <p:spPr>
          <a:xfrm>
            <a:off x="3221820" y="2309906"/>
            <a:ext cx="1887495" cy="307777"/>
          </a:xfrm>
          <a:prstGeom prst="rect">
            <a:avLst/>
          </a:prstGeom>
          <a:noFill/>
        </p:spPr>
        <p:txBody>
          <a:bodyPr wrap="square" rtlCol="0">
            <a:spAutoFit/>
          </a:bodyPr>
          <a:lstStyle/>
          <a:p>
            <a:r>
              <a:rPr lang="es-UY" sz="1400" dirty="0"/>
              <a:t>% niveles 1 y 2</a:t>
            </a:r>
          </a:p>
        </p:txBody>
      </p:sp>
      <p:sp>
        <p:nvSpPr>
          <p:cNvPr id="27" name="26 CuadroTexto"/>
          <p:cNvSpPr txBox="1"/>
          <p:nvPr/>
        </p:nvSpPr>
        <p:spPr>
          <a:xfrm>
            <a:off x="611472" y="1442953"/>
            <a:ext cx="1440192" cy="276999"/>
          </a:xfrm>
          <a:prstGeom prst="rect">
            <a:avLst/>
          </a:prstGeom>
          <a:noFill/>
        </p:spPr>
        <p:txBody>
          <a:bodyPr wrap="square" rtlCol="0">
            <a:spAutoFit/>
          </a:bodyPr>
          <a:lstStyle/>
          <a:p>
            <a:r>
              <a:rPr lang="es-UY" sz="1200" dirty="0"/>
              <a:t>Muy favorable</a:t>
            </a:r>
          </a:p>
        </p:txBody>
      </p:sp>
      <p:sp>
        <p:nvSpPr>
          <p:cNvPr id="28" name="27 CuadroTexto"/>
          <p:cNvSpPr txBox="1"/>
          <p:nvPr/>
        </p:nvSpPr>
        <p:spPr>
          <a:xfrm>
            <a:off x="1961652" y="1439335"/>
            <a:ext cx="1440192" cy="276999"/>
          </a:xfrm>
          <a:prstGeom prst="rect">
            <a:avLst/>
          </a:prstGeom>
          <a:noFill/>
        </p:spPr>
        <p:txBody>
          <a:bodyPr wrap="square" rtlCol="0">
            <a:spAutoFit/>
          </a:bodyPr>
          <a:lstStyle/>
          <a:p>
            <a:r>
              <a:rPr lang="es-UY" sz="1200" dirty="0"/>
              <a:t>Muy desfavorable</a:t>
            </a:r>
          </a:p>
        </p:txBody>
      </p:sp>
      <p:cxnSp>
        <p:nvCxnSpPr>
          <p:cNvPr id="29" name="Conector recto de flecha 13"/>
          <p:cNvCxnSpPr/>
          <p:nvPr/>
        </p:nvCxnSpPr>
        <p:spPr>
          <a:xfrm>
            <a:off x="881508" y="4281978"/>
            <a:ext cx="720096" cy="796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4932048" y="1452467"/>
            <a:ext cx="1440192" cy="276999"/>
          </a:xfrm>
          <a:prstGeom prst="rect">
            <a:avLst/>
          </a:prstGeom>
          <a:noFill/>
        </p:spPr>
        <p:txBody>
          <a:bodyPr wrap="square" rtlCol="0">
            <a:spAutoFit/>
          </a:bodyPr>
          <a:lstStyle/>
          <a:p>
            <a:r>
              <a:rPr lang="es-UY" sz="1200" dirty="0"/>
              <a:t>Muy favorable</a:t>
            </a:r>
          </a:p>
        </p:txBody>
      </p:sp>
      <p:sp>
        <p:nvSpPr>
          <p:cNvPr id="32" name="31 CuadroTexto"/>
          <p:cNvSpPr txBox="1"/>
          <p:nvPr/>
        </p:nvSpPr>
        <p:spPr>
          <a:xfrm>
            <a:off x="6192216" y="1448849"/>
            <a:ext cx="1440192" cy="276999"/>
          </a:xfrm>
          <a:prstGeom prst="rect">
            <a:avLst/>
          </a:prstGeom>
          <a:noFill/>
        </p:spPr>
        <p:txBody>
          <a:bodyPr wrap="square" rtlCol="0">
            <a:spAutoFit/>
          </a:bodyPr>
          <a:lstStyle/>
          <a:p>
            <a:r>
              <a:rPr lang="es-UY" sz="1200" dirty="0"/>
              <a:t>Muy desfavorable</a:t>
            </a:r>
          </a:p>
        </p:txBody>
      </p:sp>
      <p:sp>
        <p:nvSpPr>
          <p:cNvPr id="33" name="CuadroTexto 1"/>
          <p:cNvSpPr txBox="1"/>
          <p:nvPr/>
        </p:nvSpPr>
        <p:spPr>
          <a:xfrm>
            <a:off x="5112072" y="3822634"/>
            <a:ext cx="780003" cy="369332"/>
          </a:xfrm>
          <a:prstGeom prst="rect">
            <a:avLst/>
          </a:prstGeom>
          <a:noFill/>
        </p:spPr>
        <p:txBody>
          <a:bodyPr wrap="square" rtlCol="0">
            <a:spAutoFit/>
          </a:bodyPr>
          <a:lstStyle/>
          <a:p>
            <a:r>
              <a:rPr lang="es-UY" dirty="0"/>
              <a:t>+0,5</a:t>
            </a:r>
          </a:p>
        </p:txBody>
      </p:sp>
      <p:cxnSp>
        <p:nvCxnSpPr>
          <p:cNvPr id="34" name="Conector recto de flecha 13"/>
          <p:cNvCxnSpPr/>
          <p:nvPr/>
        </p:nvCxnSpPr>
        <p:spPr>
          <a:xfrm>
            <a:off x="5109315" y="4191966"/>
            <a:ext cx="72285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CuadroTexto 1"/>
          <p:cNvSpPr txBox="1"/>
          <p:nvPr/>
        </p:nvSpPr>
        <p:spPr>
          <a:xfrm>
            <a:off x="6462252" y="2481738"/>
            <a:ext cx="720096" cy="369332"/>
          </a:xfrm>
          <a:prstGeom prst="rect">
            <a:avLst/>
          </a:prstGeom>
          <a:noFill/>
        </p:spPr>
        <p:txBody>
          <a:bodyPr wrap="square" rtlCol="0">
            <a:spAutoFit/>
          </a:bodyPr>
          <a:lstStyle/>
          <a:p>
            <a:r>
              <a:rPr lang="es-UY" dirty="0"/>
              <a:t>+5,3</a:t>
            </a:r>
          </a:p>
        </p:txBody>
      </p:sp>
      <p:cxnSp>
        <p:nvCxnSpPr>
          <p:cNvPr id="37" name="Conector recto de flecha 13"/>
          <p:cNvCxnSpPr/>
          <p:nvPr/>
        </p:nvCxnSpPr>
        <p:spPr>
          <a:xfrm flipV="1">
            <a:off x="6552264" y="2841786"/>
            <a:ext cx="689991" cy="1800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Tabla 14"/>
          <p:cNvGraphicFramePr>
            <a:graphicFrameLocks noGrp="1"/>
          </p:cNvGraphicFramePr>
          <p:nvPr>
            <p:extLst>
              <p:ext uri="{D42A27DB-BD31-4B8C-83A1-F6EECF244321}">
                <p14:modId xmlns:p14="http://schemas.microsoft.com/office/powerpoint/2010/main" val="2329038219"/>
              </p:ext>
            </p:extLst>
          </p:nvPr>
        </p:nvGraphicFramePr>
        <p:xfrm>
          <a:off x="7542396" y="2726562"/>
          <a:ext cx="1350180" cy="1657956"/>
        </p:xfrm>
        <a:graphic>
          <a:graphicData uri="http://schemas.openxmlformats.org/drawingml/2006/table">
            <a:tbl>
              <a:tblPr/>
              <a:tblGrid>
                <a:gridCol w="337545">
                  <a:extLst>
                    <a:ext uri="{9D8B030D-6E8A-4147-A177-3AD203B41FA5}">
                      <a16:colId xmlns:a16="http://schemas.microsoft.com/office/drawing/2014/main" xmlns="" val="20000"/>
                    </a:ext>
                  </a:extLst>
                </a:gridCol>
                <a:gridCol w="337545">
                  <a:extLst>
                    <a:ext uri="{9D8B030D-6E8A-4147-A177-3AD203B41FA5}">
                      <a16:colId xmlns:a16="http://schemas.microsoft.com/office/drawing/2014/main" xmlns="" val="20001"/>
                    </a:ext>
                  </a:extLst>
                </a:gridCol>
                <a:gridCol w="337545">
                  <a:extLst>
                    <a:ext uri="{9D8B030D-6E8A-4147-A177-3AD203B41FA5}">
                      <a16:colId xmlns:a16="http://schemas.microsoft.com/office/drawing/2014/main" xmlns="" val="20002"/>
                    </a:ext>
                  </a:extLst>
                </a:gridCol>
                <a:gridCol w="337545">
                  <a:extLst>
                    <a:ext uri="{9D8B030D-6E8A-4147-A177-3AD203B41FA5}">
                      <a16:colId xmlns:a16="http://schemas.microsoft.com/office/drawing/2014/main" xmlns="" val="20003"/>
                    </a:ext>
                  </a:extLst>
                </a:gridCol>
              </a:tblGrid>
              <a:tr h="1037694">
                <a:tc>
                  <a:txBody>
                    <a:bodyPr/>
                    <a:lstStyle/>
                    <a:p>
                      <a:pPr algn="l" fontAlgn="b"/>
                      <a:r>
                        <a:rPr lang="es-UY" sz="1000" b="0" i="0" u="none" strike="noStrike" dirty="0">
                          <a:solidFill>
                            <a:srgbClr val="000000"/>
                          </a:solidFill>
                          <a:effectLst/>
                          <a:latin typeface="+mn-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UY" sz="1000" b="1" i="0" u="none" strike="noStrike" dirty="0">
                          <a:solidFill>
                            <a:srgbClr val="000000"/>
                          </a:solidFill>
                          <a:effectLst/>
                          <a:latin typeface="+mn-lt"/>
                        </a:rPr>
                        <a:t>Muy favorable</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UY" sz="1000" b="1" i="0" u="none" strike="noStrike" dirty="0">
                          <a:solidFill>
                            <a:srgbClr val="000000"/>
                          </a:solidFill>
                          <a:effectLst/>
                          <a:latin typeface="+mn-lt"/>
                        </a:rPr>
                        <a:t>Muy desfavorable</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UY" sz="1000" b="1" i="0" u="none" strike="noStrike" dirty="0">
                          <a:solidFill>
                            <a:srgbClr val="000000"/>
                          </a:solidFill>
                          <a:effectLst/>
                          <a:latin typeface="+mn-lt"/>
                        </a:rPr>
                        <a:t>BRECHA</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10131">
                <a:tc>
                  <a:txBody>
                    <a:bodyPr/>
                    <a:lstStyle/>
                    <a:p>
                      <a:pPr algn="r" fontAlgn="b"/>
                      <a:r>
                        <a:rPr lang="es-UY" sz="1000" b="1" i="0" u="none" strike="noStrike" dirty="0">
                          <a:solidFill>
                            <a:srgbClr val="000000"/>
                          </a:solidFill>
                          <a:effectLst/>
                          <a:latin typeface="+mn-lt"/>
                        </a:rPr>
                        <a:t>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11,8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53,3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FF0000"/>
                          </a:solidFill>
                          <a:effectLst/>
                          <a:latin typeface="+mn-lt"/>
                        </a:rPr>
                        <a:t>41,5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0131">
                <a:tc>
                  <a:txBody>
                    <a:bodyPr/>
                    <a:lstStyle/>
                    <a:p>
                      <a:pPr algn="r" fontAlgn="b"/>
                      <a:r>
                        <a:rPr lang="es-UY" sz="1000" b="1" i="0" u="none" strike="noStrike" dirty="0">
                          <a:solidFill>
                            <a:srgbClr val="000000"/>
                          </a:solidFill>
                          <a:effectLst/>
                          <a:latin typeface="+mn-lt"/>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12,3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58,7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FF0000"/>
                          </a:solidFill>
                          <a:effectLst/>
                          <a:latin typeface="+mn-lt"/>
                        </a:rPr>
                        <a:t>46,4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2" name="CuadroTexto 19"/>
          <p:cNvSpPr txBox="1"/>
          <p:nvPr/>
        </p:nvSpPr>
        <p:spPr>
          <a:xfrm>
            <a:off x="7542396" y="2374706"/>
            <a:ext cx="1887495" cy="307777"/>
          </a:xfrm>
          <a:prstGeom prst="rect">
            <a:avLst/>
          </a:prstGeom>
          <a:noFill/>
        </p:spPr>
        <p:txBody>
          <a:bodyPr wrap="square" rtlCol="0">
            <a:spAutoFit/>
          </a:bodyPr>
          <a:lstStyle/>
          <a:p>
            <a:r>
              <a:rPr lang="es-UY" sz="1400" dirty="0"/>
              <a:t>% niveles 1 y 2</a:t>
            </a:r>
          </a:p>
        </p:txBody>
      </p:sp>
    </p:spTree>
    <p:extLst>
      <p:ext uri="{BB962C8B-B14F-4D97-AF65-F5344CB8AC3E}">
        <p14:creationId xmlns:p14="http://schemas.microsoft.com/office/powerpoint/2010/main" val="131698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nodeType="afterEffect">
                                  <p:stCondLst>
                                    <p:cond delay="0"/>
                                  </p:stCondLst>
                                  <p:childTnLst>
                                    <p:set>
                                      <p:cBhvr>
                                        <p:cTn id="8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1" grpId="0"/>
      <p:bldP spid="22" grpId="0"/>
      <p:bldP spid="26" grpId="0"/>
      <p:bldP spid="27" grpId="0"/>
      <p:bldP spid="28" grpId="0"/>
      <p:bldP spid="31" grpId="0"/>
      <p:bldP spid="32" grpId="0"/>
      <p:bldP spid="33" grpId="0"/>
      <p:bldP spid="36"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UY" sz="2800" dirty="0"/>
              <a:t>Inequidad</a:t>
            </a:r>
          </a:p>
        </p:txBody>
      </p:sp>
      <p:sp>
        <p:nvSpPr>
          <p:cNvPr id="10" name="9 CuadroTexto"/>
          <p:cNvSpPr txBox="1"/>
          <p:nvPr/>
        </p:nvSpPr>
        <p:spPr>
          <a:xfrm>
            <a:off x="971520" y="1543877"/>
            <a:ext cx="1440192" cy="307777"/>
          </a:xfrm>
          <a:prstGeom prst="rect">
            <a:avLst/>
          </a:prstGeom>
          <a:noFill/>
        </p:spPr>
        <p:txBody>
          <a:bodyPr wrap="square" rtlCol="0">
            <a:spAutoFit/>
          </a:bodyPr>
          <a:lstStyle/>
          <a:p>
            <a:r>
              <a:rPr lang="es-UY" sz="1400" b="1" dirty="0"/>
              <a:t>Lectura</a:t>
            </a:r>
          </a:p>
        </p:txBody>
      </p:sp>
      <p:sp>
        <p:nvSpPr>
          <p:cNvPr id="11" name="10 CuadroTexto"/>
          <p:cNvSpPr txBox="1"/>
          <p:nvPr/>
        </p:nvSpPr>
        <p:spPr>
          <a:xfrm>
            <a:off x="5292096" y="1542388"/>
            <a:ext cx="1440192" cy="307777"/>
          </a:xfrm>
          <a:prstGeom prst="rect">
            <a:avLst/>
          </a:prstGeom>
          <a:noFill/>
        </p:spPr>
        <p:txBody>
          <a:bodyPr wrap="square" rtlCol="0">
            <a:spAutoFit/>
          </a:bodyPr>
          <a:lstStyle/>
          <a:p>
            <a:r>
              <a:rPr lang="es-UY" sz="1400" b="1" dirty="0"/>
              <a:t>Matemática</a:t>
            </a:r>
          </a:p>
        </p:txBody>
      </p:sp>
      <p:sp>
        <p:nvSpPr>
          <p:cNvPr id="23" name="22 CuadroTexto"/>
          <p:cNvSpPr txBox="1"/>
          <p:nvPr/>
        </p:nvSpPr>
        <p:spPr>
          <a:xfrm>
            <a:off x="2681748" y="771510"/>
            <a:ext cx="5825028" cy="523220"/>
          </a:xfrm>
          <a:prstGeom prst="rect">
            <a:avLst/>
          </a:prstGeom>
          <a:noFill/>
        </p:spPr>
        <p:txBody>
          <a:bodyPr wrap="square" rtlCol="0">
            <a:spAutoFit/>
          </a:bodyPr>
          <a:lstStyle/>
          <a:p>
            <a:r>
              <a:rPr lang="es-UY" sz="1400" dirty="0"/>
              <a:t>A diferencia de lo observado para tercer grado, </a:t>
            </a:r>
            <a:br>
              <a:rPr lang="es-UY" sz="1400" dirty="0"/>
            </a:br>
            <a:r>
              <a:rPr lang="es-UY" sz="1400" b="1" dirty="0"/>
              <a:t>en sexto se observa un leve aumento de la inequidad</a:t>
            </a: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4" name="1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6" name="1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7" name="16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8" name="17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9" name="18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0" name="19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53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425" y="141426"/>
            <a:ext cx="8551140" cy="3394472"/>
          </a:xfrm>
        </p:spPr>
        <p:txBody>
          <a:bodyPr>
            <a:noAutofit/>
          </a:bodyPr>
          <a:lstStyle/>
          <a:p>
            <a:pPr marL="114300" indent="0" algn="just">
              <a:lnSpc>
                <a:spcPct val="115000"/>
              </a:lnSpc>
              <a:spcBef>
                <a:spcPts val="1000"/>
              </a:spcBef>
              <a:buNone/>
            </a:pPr>
            <a:r>
              <a:rPr lang="es-UY" sz="2000" dirty="0">
                <a:latin typeface="Arial" panose="020B0604020202020204" pitchFamily="34" charset="0"/>
                <a:cs typeface="Arial" panose="020B0604020202020204" pitchFamily="34" charset="0"/>
              </a:rPr>
              <a:t>El currículo y la forma en la cual es implementado (</a:t>
            </a:r>
            <a:r>
              <a:rPr lang="es-UY" sz="2000" b="1" dirty="0">
                <a:latin typeface="Arial" panose="020B0604020202020204" pitchFamily="34" charset="0"/>
                <a:cs typeface="Arial" panose="020B0604020202020204" pitchFamily="34" charset="0"/>
              </a:rPr>
              <a:t>qué y cómo se enseña</a:t>
            </a:r>
            <a:r>
              <a:rPr lang="es-UY" sz="2000" dirty="0">
                <a:latin typeface="Arial" panose="020B0604020202020204" pitchFamily="34" charset="0"/>
                <a:cs typeface="Arial" panose="020B0604020202020204" pitchFamily="34" charset="0"/>
              </a:rPr>
              <a:t>) pueden contribuir a mejorar los logros y reducir la inequidad. Si bien Aristas Primaria 2023 no muestra resultados vinculados al reciente cambio curricular, sí da cuenta de la relevancia de las prácticas de aula.</a:t>
            </a:r>
          </a:p>
          <a:p>
            <a:pPr marL="114300" indent="0" algn="just">
              <a:buNone/>
            </a:pPr>
            <a:endParaRPr lang="es-UY" sz="2000" dirty="0">
              <a:latin typeface="Arial" panose="020B0604020202020204" pitchFamily="34" charset="0"/>
              <a:cs typeface="Arial" panose="020B0604020202020204" pitchFamily="34" charset="0"/>
            </a:endParaRPr>
          </a:p>
          <a:p>
            <a:pPr marL="114300" indent="0" algn="just">
              <a:buNone/>
            </a:pPr>
            <a:r>
              <a:rPr lang="es-UY" sz="2000" dirty="0">
                <a:latin typeface="Arial" panose="020B0604020202020204" pitchFamily="34" charset="0"/>
                <a:cs typeface="Arial" panose="020B0604020202020204" pitchFamily="34" charset="0"/>
              </a:rPr>
              <a:t>Docentes </a:t>
            </a:r>
            <a:r>
              <a:rPr lang="es-UY" sz="2000" dirty="0" err="1">
                <a:latin typeface="Arial" panose="020B0604020202020204" pitchFamily="34" charset="0"/>
                <a:cs typeface="Arial" panose="020B0604020202020204" pitchFamily="34" charset="0"/>
              </a:rPr>
              <a:t>experientes</a:t>
            </a:r>
            <a:r>
              <a:rPr lang="es-UY" sz="2000" dirty="0">
                <a:latin typeface="Arial" panose="020B0604020202020204" pitchFamily="34" charset="0"/>
                <a:cs typeface="Arial" panose="020B0604020202020204" pitchFamily="34" charset="0"/>
              </a:rPr>
              <a:t>, con estabilidad en la escuela y que plantean actividades de aula desafiantes cognitivamente para sus alumnos parecen ser relevantes para mejorar los logros y reducir la inequidad. </a:t>
            </a:r>
          </a:p>
          <a:p>
            <a:pPr marL="114300" indent="0" algn="just">
              <a:buNone/>
            </a:pPr>
            <a:endParaRPr lang="es-UY" sz="2000" dirty="0">
              <a:latin typeface="Arial" panose="020B0604020202020204" pitchFamily="34" charset="0"/>
              <a:cs typeface="Arial" panose="020B0604020202020204" pitchFamily="34" charset="0"/>
            </a:endParaRPr>
          </a:p>
          <a:p>
            <a:pPr marL="114300" indent="0" algn="just">
              <a:buNone/>
            </a:pPr>
            <a:r>
              <a:rPr lang="es-UY" sz="2000" dirty="0">
                <a:latin typeface="Arial" panose="020B0604020202020204" pitchFamily="34" charset="0"/>
                <a:cs typeface="Arial" panose="020B0604020202020204" pitchFamily="34" charset="0"/>
              </a:rPr>
              <a:t>Desde la política educativa se podría fortalecer el acompañamiento y la formación de los docentes para brindarles los recursos necesarios que permitan enseñar con </a:t>
            </a:r>
            <a:r>
              <a:rPr lang="es-UY" sz="2000" b="1" dirty="0">
                <a:latin typeface="Arial" panose="020B0604020202020204" pitchFamily="34" charset="0"/>
                <a:cs typeface="Arial" panose="020B0604020202020204" pitchFamily="34" charset="0"/>
              </a:rPr>
              <a:t>prácticas desafiantes incluso en contextos desfavorables</a:t>
            </a:r>
            <a:r>
              <a:rPr lang="es-UY" sz="2000" dirty="0">
                <a:latin typeface="Arial" panose="020B0604020202020204" pitchFamily="34" charset="0"/>
                <a:cs typeface="Arial" panose="020B0604020202020204" pitchFamily="34" charset="0"/>
              </a:rPr>
              <a:t>, en donde situaciones propias del contexto representan en sí mismas desafíos sustantivos que complejizan la enseñanza.</a:t>
            </a:r>
          </a:p>
          <a:p>
            <a:pPr algn="just"/>
            <a:endParaRPr lang="es-UY"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12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4332"/>
            <a:ext cx="8229600" cy="1307310"/>
          </a:xfrm>
        </p:spPr>
        <p:txBody>
          <a:bodyPr>
            <a:normAutofit/>
          </a:bodyPr>
          <a:lstStyle/>
          <a:p>
            <a:pPr algn="l"/>
            <a:r>
              <a:rPr lang="es-UY" sz="2000" dirty="0">
                <a:latin typeface="+mn-lt"/>
              </a:rPr>
              <a:t>Los vínculos y algunas características del equipo docente y de las prácticas de enseñanza contribuyen a explicar el efecto escolar, aun luego de controlar la incidencia del contexto</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4" name="1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1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1277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916" y="-38598"/>
            <a:ext cx="8229600" cy="1307310"/>
          </a:xfrm>
        </p:spPr>
        <p:txBody>
          <a:bodyPr>
            <a:normAutofit/>
          </a:bodyPr>
          <a:lstStyle/>
          <a:p>
            <a:pPr algn="l"/>
            <a:r>
              <a:rPr lang="es-UY" sz="1800" dirty="0">
                <a:latin typeface="+mn-lt"/>
              </a:rPr>
              <a:t>Características del hogar, de los estudiantes, sus habilidades socioemocionales y trayectorias educativas contribuyen </a:t>
            </a:r>
            <a:br>
              <a:rPr lang="es-UY" sz="1800" dirty="0">
                <a:latin typeface="+mn-lt"/>
              </a:rPr>
            </a:br>
            <a:r>
              <a:rPr lang="es-UY" sz="1800" dirty="0">
                <a:latin typeface="+mn-lt"/>
              </a:rPr>
              <a:t>a explicar las diferencias al interior de las escuelas</a:t>
            </a: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10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06" y="7327"/>
            <a:ext cx="9144000" cy="5143500"/>
          </a:xfrm>
          <a:prstGeom prst="rect">
            <a:avLst/>
          </a:prstGeom>
        </p:spPr>
      </p:pic>
      <p:sp>
        <p:nvSpPr>
          <p:cNvPr id="3" name="CuadroTexto 2"/>
          <p:cNvSpPr txBox="1"/>
          <p:nvPr/>
        </p:nvSpPr>
        <p:spPr>
          <a:xfrm>
            <a:off x="3627973" y="3691098"/>
            <a:ext cx="2070276" cy="230832"/>
          </a:xfrm>
          <a:prstGeom prst="rect">
            <a:avLst/>
          </a:prstGeom>
          <a:solidFill>
            <a:schemeClr val="bg1">
              <a:lumMod val="95000"/>
            </a:schemeClr>
          </a:solidFill>
          <a:ln>
            <a:noFill/>
          </a:ln>
        </p:spPr>
        <p:txBody>
          <a:bodyPr wrap="square" rtlCol="0">
            <a:spAutoFit/>
          </a:bodyPr>
          <a:lstStyle/>
          <a:p>
            <a:r>
              <a:rPr lang="es-UY" sz="900" dirty="0" smtClean="0">
                <a:latin typeface="Arial" panose="020B0604020202020204" pitchFamily="34" charset="0"/>
                <a:cs typeface="Arial" panose="020B0604020202020204" pitchFamily="34" charset="0"/>
              </a:rPr>
              <a:t>3 años o antes</a:t>
            </a:r>
            <a:endParaRPr lang="es-UY"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95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dirty="0" smtClean="0"/>
              <a:t>Prácticas de aula</a:t>
            </a:r>
            <a:endParaRPr lang="es-UY" dirty="0"/>
          </a:p>
        </p:txBody>
      </p:sp>
      <p:sp>
        <p:nvSpPr>
          <p:cNvPr id="3" name="Marcador de contenido 2"/>
          <p:cNvSpPr>
            <a:spLocks noGrp="1"/>
          </p:cNvSpPr>
          <p:nvPr>
            <p:ph idx="1"/>
          </p:nvPr>
        </p:nvSpPr>
        <p:spPr/>
        <p:txBody>
          <a:bodyPr>
            <a:normAutofit lnSpcReduction="10000"/>
          </a:bodyPr>
          <a:lstStyle/>
          <a:p>
            <a:r>
              <a:rPr lang="es-UY" dirty="0" smtClean="0"/>
              <a:t>Demanda cognitiva</a:t>
            </a:r>
          </a:p>
          <a:p>
            <a:r>
              <a:rPr lang="es-UY" dirty="0" smtClean="0"/>
              <a:t>Activación cognitiva</a:t>
            </a:r>
          </a:p>
          <a:p>
            <a:r>
              <a:rPr lang="es-UY" dirty="0" smtClean="0"/>
              <a:t>Énfasis en actividades de mayor complejidad</a:t>
            </a:r>
          </a:p>
          <a:p>
            <a:endParaRPr lang="es-UY" dirty="0"/>
          </a:p>
          <a:p>
            <a:pPr marL="0" indent="0">
              <a:buNone/>
            </a:pPr>
            <a:r>
              <a:rPr lang="es-UY" dirty="0" smtClean="0"/>
              <a:t>Tienden a aumentar en contextos más altos</a:t>
            </a:r>
          </a:p>
          <a:p>
            <a:endParaRPr lang="es-UY" dirty="0"/>
          </a:p>
          <a:p>
            <a:endParaRPr lang="es-UY" dirty="0"/>
          </a:p>
        </p:txBody>
      </p:sp>
    </p:spTree>
    <p:extLst>
      <p:ext uri="{BB962C8B-B14F-4D97-AF65-F5344CB8AC3E}">
        <p14:creationId xmlns:p14="http://schemas.microsoft.com/office/powerpoint/2010/main" val="247788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Marcador de texto 2"/>
          <p:cNvSpPr txBox="1">
            <a:spLocks/>
          </p:cNvSpPr>
          <p:nvPr/>
        </p:nvSpPr>
        <p:spPr>
          <a:xfrm>
            <a:off x="431448" y="1131558"/>
            <a:ext cx="8229600" cy="2250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Font typeface="Arial" panose="020B0604020202020204" pitchFamily="34" charset="0"/>
              <a:buNone/>
            </a:pPr>
            <a:endParaRPr lang="es-UY" sz="1800" dirty="0"/>
          </a:p>
          <a:p>
            <a:pPr marL="114300" indent="0">
              <a:buFont typeface="Arial" panose="020B0604020202020204" pitchFamily="34" charset="0"/>
              <a:buNone/>
            </a:pPr>
            <a:r>
              <a:rPr lang="es-UY" sz="1800" dirty="0"/>
              <a:t>Si bien la transformación educativa insumió tiempo y esfuerzo a los equipos docentes, que no siempre se sintieron suficientemente respaldados, podría ser uno de los motivos por los que se observó una mejora del liderazgo del director, su sentido de pertenencia, la colaboración entre docentes, la responsabilidad colectiva y la innovación docente.</a:t>
            </a:r>
          </a:p>
          <a:p>
            <a:endParaRPr lang="es-UY" sz="1800" dirty="0"/>
          </a:p>
          <a:p>
            <a:endParaRPr lang="es-UY" sz="1800" dirty="0"/>
          </a:p>
        </p:txBody>
      </p:sp>
    </p:spTree>
    <p:extLst>
      <p:ext uri="{BB962C8B-B14F-4D97-AF65-F5344CB8AC3E}">
        <p14:creationId xmlns:p14="http://schemas.microsoft.com/office/powerpoint/2010/main" val="292518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title"/>
          </p:nvPr>
        </p:nvSpPr>
        <p:spPr>
          <a:xfrm>
            <a:off x="4313597" y="321450"/>
            <a:ext cx="3754752" cy="1735688"/>
          </a:xfrm>
        </p:spPr>
        <p:txBody>
          <a:bodyPr>
            <a:normAutofit fontScale="90000"/>
          </a:bodyPr>
          <a:lstStyle/>
          <a:p>
            <a:pPr algn="l"/>
            <a:r>
              <a:rPr lang="es-UY" sz="2800" dirty="0"/>
              <a:t>Percepciones de maestros y directores </a:t>
            </a:r>
            <a:br>
              <a:rPr lang="es-UY" sz="2800" dirty="0"/>
            </a:br>
            <a:r>
              <a:rPr lang="es-UY" sz="2800" dirty="0"/>
              <a:t>sobre la transformación educativa</a:t>
            </a:r>
          </a:p>
        </p:txBody>
      </p:sp>
      <p:sp>
        <p:nvSpPr>
          <p:cNvPr id="5" name="Google Shape;204;g2d3c8985371_0_50"/>
          <p:cNvSpPr txBox="1"/>
          <p:nvPr/>
        </p:nvSpPr>
        <p:spPr>
          <a:xfrm>
            <a:off x="4250205" y="2057138"/>
            <a:ext cx="4232075" cy="1774780"/>
          </a:xfrm>
          <a:prstGeom prst="rect">
            <a:avLst/>
          </a:prstGeom>
          <a:noFill/>
          <a:ln>
            <a:noFill/>
          </a:ln>
        </p:spPr>
        <p:txBody>
          <a:bodyPr spcFirstLastPara="1" wrap="square" lIns="91425" tIns="91425" rIns="91425" bIns="91425" anchor="t" anchorCtr="0">
            <a:noAutofit/>
          </a:bodyPr>
          <a:lstStyle/>
          <a:p>
            <a:pPr marL="127000" marR="0" lvl="0" rtl="0">
              <a:spcBef>
                <a:spcPts val="0"/>
              </a:spcBef>
              <a:spcAft>
                <a:spcPts val="0"/>
              </a:spcAft>
              <a:buClr>
                <a:srgbClr val="000000"/>
              </a:buClr>
              <a:buSzPts val="1600"/>
            </a:pPr>
            <a:r>
              <a:rPr lang="es-UY" sz="1400" b="1" i="0" u="none" strike="noStrike" cap="none" dirty="0">
                <a:solidFill>
                  <a:srgbClr val="000000"/>
                </a:solidFill>
                <a:ea typeface="Arial"/>
                <a:cs typeface="Arial"/>
                <a:sym typeface="Arial"/>
              </a:rPr>
              <a:t>Más de la mitad</a:t>
            </a:r>
            <a:r>
              <a:rPr lang="es-UY" sz="1400" b="0" i="0" u="none" strike="noStrike" cap="none" dirty="0">
                <a:solidFill>
                  <a:srgbClr val="000000"/>
                </a:solidFill>
                <a:ea typeface="Arial"/>
                <a:cs typeface="Arial"/>
                <a:sym typeface="Arial"/>
              </a:rPr>
              <a:t> </a:t>
            </a:r>
            <a:r>
              <a:rPr lang="es-UY" sz="1400" b="0" i="0" u="none" strike="noStrike" cap="none" dirty="0" smtClean="0">
                <a:solidFill>
                  <a:srgbClr val="000000"/>
                </a:solidFill>
                <a:ea typeface="Arial"/>
                <a:cs typeface="Arial"/>
                <a:sym typeface="Arial"/>
              </a:rPr>
              <a:t>de directores y maestros </a:t>
            </a:r>
            <a:r>
              <a:rPr lang="es-UY" sz="1400" b="1" i="0" u="none" strike="noStrike" cap="none" dirty="0" smtClean="0">
                <a:solidFill>
                  <a:srgbClr val="000000"/>
                </a:solidFill>
                <a:ea typeface="Arial"/>
                <a:cs typeface="Arial"/>
                <a:sym typeface="Arial"/>
              </a:rPr>
              <a:t>no está de acuerdo</a:t>
            </a:r>
            <a:r>
              <a:rPr lang="es-UY" sz="1400" b="0" i="0" u="none" strike="noStrike" cap="none" dirty="0" smtClean="0">
                <a:solidFill>
                  <a:srgbClr val="000000"/>
                </a:solidFill>
                <a:ea typeface="Arial"/>
                <a:cs typeface="Arial"/>
                <a:sym typeface="Arial"/>
              </a:rPr>
              <a:t> con:</a:t>
            </a:r>
          </a:p>
          <a:p>
            <a:pPr marL="412750" marR="0" lvl="0" indent="-285750" rtl="0">
              <a:spcBef>
                <a:spcPts val="0"/>
              </a:spcBef>
              <a:spcAft>
                <a:spcPts val="0"/>
              </a:spcAft>
              <a:buClr>
                <a:srgbClr val="000000"/>
              </a:buClr>
              <a:buSzPts val="1600"/>
              <a:buFontTx/>
              <a:buChar char="-"/>
            </a:pPr>
            <a:r>
              <a:rPr lang="es-UY" sz="1400" dirty="0" smtClean="0">
                <a:solidFill>
                  <a:srgbClr val="000000"/>
                </a:solidFill>
                <a:ea typeface="Arial"/>
                <a:cs typeface="Arial"/>
                <a:sym typeface="Arial"/>
              </a:rPr>
              <a:t>Haber podido prepararse cuando fue informado</a:t>
            </a:r>
          </a:p>
          <a:p>
            <a:pPr marL="412750" marR="0" lvl="0" indent="-285750" rtl="0">
              <a:spcBef>
                <a:spcPts val="0"/>
              </a:spcBef>
              <a:spcAft>
                <a:spcPts val="0"/>
              </a:spcAft>
              <a:buClr>
                <a:srgbClr val="000000"/>
              </a:buClr>
              <a:buSzPts val="1600"/>
              <a:buFontTx/>
              <a:buChar char="-"/>
            </a:pPr>
            <a:r>
              <a:rPr lang="es-UY" sz="1400" b="0" i="0" u="none" strike="noStrike" cap="none" dirty="0" smtClean="0">
                <a:solidFill>
                  <a:srgbClr val="000000"/>
                </a:solidFill>
                <a:ea typeface="Arial"/>
                <a:cs typeface="Arial"/>
                <a:sym typeface="Arial"/>
              </a:rPr>
              <a:t>Que la información haya sido suficiente</a:t>
            </a:r>
          </a:p>
          <a:p>
            <a:pPr marL="412750" marR="0" lvl="0" indent="-285750" rtl="0">
              <a:spcBef>
                <a:spcPts val="0"/>
              </a:spcBef>
              <a:spcAft>
                <a:spcPts val="0"/>
              </a:spcAft>
              <a:buClr>
                <a:srgbClr val="000000"/>
              </a:buClr>
              <a:buSzPts val="1600"/>
              <a:buFontTx/>
              <a:buChar char="-"/>
            </a:pPr>
            <a:r>
              <a:rPr lang="es-UY" sz="1400" dirty="0" smtClean="0">
                <a:solidFill>
                  <a:srgbClr val="000000"/>
                </a:solidFill>
                <a:ea typeface="Arial"/>
                <a:cs typeface="Arial"/>
                <a:sym typeface="Arial"/>
              </a:rPr>
              <a:t>Que la información haya sido adecuada</a:t>
            </a:r>
            <a:endParaRPr lang="es-UY" sz="1400" b="0" i="0" u="none" strike="noStrike" cap="none" dirty="0">
              <a:solidFill>
                <a:srgbClr val="000000"/>
              </a:solidFill>
              <a:ea typeface="Arial"/>
              <a:cs typeface="Arial"/>
              <a:sym typeface="Arial"/>
            </a:endParaRPr>
          </a:p>
        </p:txBody>
      </p:sp>
      <p:sp>
        <p:nvSpPr>
          <p:cNvPr id="6" name="Rectángulo 1"/>
          <p:cNvSpPr/>
          <p:nvPr/>
        </p:nvSpPr>
        <p:spPr>
          <a:xfrm>
            <a:off x="4250206" y="3938340"/>
            <a:ext cx="4232075" cy="954107"/>
          </a:xfrm>
          <a:prstGeom prst="rect">
            <a:avLst/>
          </a:prstGeom>
        </p:spPr>
        <p:txBody>
          <a:bodyPr wrap="square">
            <a:spAutoFit/>
          </a:bodyPr>
          <a:lstStyle/>
          <a:p>
            <a:pPr marL="127000" lvl="0">
              <a:spcBef>
                <a:spcPts val="1000"/>
              </a:spcBef>
              <a:spcAft>
                <a:spcPts val="1000"/>
              </a:spcAft>
              <a:buSzPts val="1600"/>
            </a:pPr>
            <a:r>
              <a:rPr lang="es-ES" sz="1400" dirty="0"/>
              <a:t>Si bien la mayoría de los directores reportó haber recibido </a:t>
            </a:r>
            <a:r>
              <a:rPr lang="es-ES" sz="1400" b="1" dirty="0"/>
              <a:t>apoyo </a:t>
            </a:r>
            <a:r>
              <a:rPr lang="es-ES" sz="1400" dirty="0"/>
              <a:t>por parte de la </a:t>
            </a:r>
            <a:r>
              <a:rPr lang="es-ES" sz="1400" b="1" dirty="0"/>
              <a:t>inspección</a:t>
            </a:r>
            <a:r>
              <a:rPr lang="es-ES" sz="1400" dirty="0"/>
              <a:t>, el 80% se sintió </a:t>
            </a:r>
            <a:r>
              <a:rPr lang="es-ES" sz="1400" b="1" dirty="0"/>
              <a:t>sobrecargado </a:t>
            </a:r>
            <a:r>
              <a:rPr lang="es-ES" sz="1400" dirty="0"/>
              <a:t>ante las demandas de la transformación </a:t>
            </a:r>
            <a:r>
              <a:rPr lang="es-ES" sz="1400" dirty="0" smtClean="0"/>
              <a:t>educativa.</a:t>
            </a:r>
            <a:endParaRPr lang="es-ES" sz="1400" dirty="0"/>
          </a:p>
        </p:txBody>
      </p:sp>
    </p:spTree>
    <p:extLst>
      <p:ext uri="{BB962C8B-B14F-4D97-AF65-F5344CB8AC3E}">
        <p14:creationId xmlns:p14="http://schemas.microsoft.com/office/powerpoint/2010/main" val="112686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UY" sz="2800" dirty="0"/>
              <a:t>Liderazgo y comunidad docente</a:t>
            </a:r>
          </a:p>
        </p:txBody>
      </p:sp>
      <p:sp>
        <p:nvSpPr>
          <p:cNvPr id="5" name="Google Shape;192;g211b92f6420_0_17"/>
          <p:cNvSpPr txBox="1"/>
          <p:nvPr/>
        </p:nvSpPr>
        <p:spPr>
          <a:xfrm>
            <a:off x="382150" y="1070814"/>
            <a:ext cx="8400600" cy="3751236"/>
          </a:xfrm>
          <a:prstGeom prst="rect">
            <a:avLst/>
          </a:prstGeom>
          <a:noFill/>
          <a:ln>
            <a:noFill/>
          </a:ln>
        </p:spPr>
        <p:txBody>
          <a:bodyPr spcFirstLastPara="1" wrap="square" lIns="91425" tIns="91425" rIns="91425" bIns="91425" anchor="t" anchorCtr="0">
            <a:noAutofit/>
          </a:bodyPr>
          <a:lstStyle/>
          <a:p>
            <a:pPr marL="114300" marR="0" lvl="0" rtl="0">
              <a:spcBef>
                <a:spcPts val="0"/>
              </a:spcBef>
              <a:spcAft>
                <a:spcPts val="0"/>
              </a:spcAft>
              <a:buClr>
                <a:srgbClr val="000000"/>
              </a:buClr>
              <a:buSzPts val="1800"/>
            </a:pPr>
            <a:r>
              <a:rPr lang="es-ES" b="1" dirty="0" smtClean="0">
                <a:sym typeface="Arial"/>
              </a:rPr>
              <a:t>Entre años</a:t>
            </a:r>
          </a:p>
          <a:p>
            <a:pPr marL="114300" marR="0" lvl="0" rtl="0">
              <a:spcBef>
                <a:spcPts val="0"/>
              </a:spcBef>
              <a:spcAft>
                <a:spcPts val="0"/>
              </a:spcAft>
              <a:buClr>
                <a:srgbClr val="000000"/>
              </a:buClr>
              <a:buSzPts val="1800"/>
            </a:pPr>
            <a:endParaRPr lang="es-UY" sz="1800" b="1" i="0" u="none" strike="noStrike" cap="none" dirty="0" smtClean="0">
              <a:sym typeface="Arial"/>
            </a:endParaRPr>
          </a:p>
          <a:p>
            <a:pPr marL="457200" marR="0" lvl="0" indent="-342900" rtl="0">
              <a:spcBef>
                <a:spcPts val="0"/>
              </a:spcBef>
              <a:spcAft>
                <a:spcPts val="0"/>
              </a:spcAft>
              <a:buClr>
                <a:srgbClr val="000000"/>
              </a:buClr>
              <a:buSzPts val="1800"/>
              <a:buFont typeface="Arial" panose="020B0604020202020204" pitchFamily="34" charset="0"/>
              <a:buChar char="•"/>
            </a:pPr>
            <a:r>
              <a:rPr lang="es-UY" sz="1800" b="0" i="0" u="none" strike="noStrike" cap="none" dirty="0" smtClean="0">
                <a:solidFill>
                  <a:srgbClr val="00B050"/>
                </a:solidFill>
                <a:sym typeface="Arial"/>
              </a:rPr>
              <a:t>Aumento</a:t>
            </a:r>
            <a:r>
              <a:rPr lang="es-UY" sz="1800" b="0" i="0" u="none" strike="noStrike" cap="none" dirty="0" smtClean="0">
                <a:solidFill>
                  <a:schemeClr val="tx1"/>
                </a:solidFill>
                <a:sym typeface="Arial"/>
              </a:rPr>
              <a:t> </a:t>
            </a:r>
            <a:r>
              <a:rPr lang="es-UY" sz="1800" b="0" i="0" u="none" strike="noStrike" cap="none" dirty="0">
                <a:solidFill>
                  <a:schemeClr val="tx1"/>
                </a:solidFill>
                <a:sym typeface="Arial"/>
              </a:rPr>
              <a:t>en los niveles de </a:t>
            </a:r>
            <a:r>
              <a:rPr lang="es-UY" sz="1800" b="1" i="0" u="none" strike="noStrike" cap="none" dirty="0">
                <a:solidFill>
                  <a:schemeClr val="tx1"/>
                </a:solidFill>
                <a:sym typeface="Arial"/>
              </a:rPr>
              <a:t>liderazgo pedagógico e inclusivo</a:t>
            </a:r>
            <a:r>
              <a:rPr lang="es-UY" sz="1800" b="0" i="0" u="none" strike="noStrike" cap="none" dirty="0">
                <a:solidFill>
                  <a:schemeClr val="tx1"/>
                </a:solidFill>
                <a:sym typeface="Arial"/>
              </a:rPr>
              <a:t> del </a:t>
            </a:r>
            <a:r>
              <a:rPr lang="es-UY" sz="1800" b="0" i="0" u="none" strike="noStrike" cap="none" dirty="0" smtClean="0">
                <a:solidFill>
                  <a:schemeClr val="tx1"/>
                </a:solidFill>
                <a:sym typeface="Arial"/>
              </a:rPr>
              <a:t>director</a:t>
            </a:r>
          </a:p>
          <a:p>
            <a:pPr marL="457200" indent="-342900">
              <a:buClr>
                <a:srgbClr val="000000"/>
              </a:buClr>
              <a:buSzPts val="1800"/>
              <a:buFont typeface="Arial" panose="020B0604020202020204" pitchFamily="34" charset="0"/>
              <a:buChar char="•"/>
            </a:pPr>
            <a:r>
              <a:rPr lang="es-UY" dirty="0"/>
              <a:t>L</a:t>
            </a:r>
            <a:r>
              <a:rPr lang="es-UY" dirty="0">
                <a:sym typeface="Arial"/>
              </a:rPr>
              <a:t>a </a:t>
            </a:r>
            <a:r>
              <a:rPr lang="es-UY" b="1"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colaboración</a:t>
            </a:r>
            <a:r>
              <a:rPr lang="es-UY" b="1"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entre pares</a:t>
            </a:r>
            <a:r>
              <a:rPr lang="es-UY" dirty="0">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y la </a:t>
            </a:r>
            <a:r>
              <a:rPr lang="es-UY" b="1"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responsabilidad</a:t>
            </a:r>
            <a:r>
              <a:rPr lang="es-UY" b="1"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s-UY" b="1"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colectiva</a:t>
            </a:r>
            <a:r>
              <a:rPr lang="es-UY" dirty="0">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se </a:t>
            </a:r>
            <a:r>
              <a:rPr lang="es-UY" dirty="0">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mantiene</a:t>
            </a:r>
            <a:r>
              <a:rPr lang="es-UY" dirty="0">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en </a:t>
            </a:r>
            <a:r>
              <a:rPr lang="es-UY" dirty="0">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niveles</a:t>
            </a:r>
            <a:r>
              <a:rPr lang="es-UY" dirty="0">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de 2020, </a:t>
            </a:r>
            <a:r>
              <a:rPr lang="es-UY" dirty="0">
                <a:solidFill>
                  <a:srgbClr val="00B050"/>
                </a:solidFil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superiores</a:t>
            </a:r>
            <a:r>
              <a:rPr lang="es-UY" dirty="0">
                <a:solidFill>
                  <a:srgbClr val="00B050"/>
                </a:solidFil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 </a:t>
            </a:r>
            <a:r>
              <a:rPr lang="es-UY" dirty="0">
                <a:solidFill>
                  <a:srgbClr val="00B050"/>
                </a:solidFil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2017</a:t>
            </a:r>
            <a:endParaRPr lang="es-UY" dirty="0">
              <a:solidFill>
                <a:srgbClr val="00B050"/>
              </a:solidFil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457200" indent="-342900">
              <a:buClr>
                <a:srgbClr val="000000"/>
              </a:buClr>
              <a:buSzPts val="1800"/>
              <a:buFont typeface="Arial" panose="020B0604020202020204" pitchFamily="34" charset="0"/>
              <a:buChar char="•"/>
            </a:pPr>
            <a:r>
              <a:rPr lang="es-UY" dirty="0"/>
              <a:t>La </a:t>
            </a:r>
            <a:r>
              <a:rPr lang="es-UY" b="1" dirty="0"/>
              <a:t>innovación </a:t>
            </a:r>
            <a:r>
              <a:rPr lang="es-UY" dirty="0"/>
              <a:t>docente (según director) </a:t>
            </a:r>
            <a:r>
              <a:rPr lang="es-UY" dirty="0">
                <a:solidFill>
                  <a:srgbClr val="00B050"/>
                </a:solidFill>
              </a:rPr>
              <a:t>crece</a:t>
            </a:r>
            <a:r>
              <a:rPr lang="es-UY" b="1" dirty="0"/>
              <a:t> </a:t>
            </a:r>
            <a:r>
              <a:rPr lang="es-UY" dirty="0"/>
              <a:t>en 2023 con relación a 2017</a:t>
            </a:r>
          </a:p>
          <a:p>
            <a:pPr marL="457200" marR="0" lvl="0" indent="-342900" rtl="0">
              <a:spcBef>
                <a:spcPts val="0"/>
              </a:spcBef>
              <a:spcAft>
                <a:spcPts val="0"/>
              </a:spcAft>
              <a:buClr>
                <a:srgbClr val="000000"/>
              </a:buClr>
              <a:buSzPts val="1800"/>
              <a:buFont typeface="Arial" panose="020B0604020202020204" pitchFamily="34" charset="0"/>
              <a:buChar char="•"/>
            </a:pPr>
            <a:endParaRPr lang="es-UY" sz="1800" b="0" i="0" u="none" strike="noStrike" cap="none" dirty="0">
              <a:solidFill>
                <a:schemeClr val="tx1"/>
              </a:solidFill>
              <a:sym typeface="Arial"/>
            </a:endParaRPr>
          </a:p>
          <a:p>
            <a:pPr marL="114300">
              <a:buClr>
                <a:srgbClr val="000000"/>
              </a:buClr>
              <a:buSzPts val="1800"/>
            </a:pPr>
            <a:r>
              <a:rPr lang="es-ES" b="1" dirty="0" smtClean="0">
                <a:sym typeface="Arial"/>
              </a:rPr>
              <a:t>2023</a:t>
            </a:r>
            <a:r>
              <a:rPr lang="es-ES" dirty="0" smtClean="0">
                <a:solidFill>
                  <a:srgbClr val="00B050"/>
                </a:solidFill>
                <a:sym typeface="Arial"/>
              </a:rPr>
              <a:t>:</a:t>
            </a:r>
            <a:endParaRPr lang="es-UY" dirty="0">
              <a:solidFill>
                <a:srgbClr val="00B050"/>
              </a:solidFill>
              <a:sym typeface="Arial"/>
            </a:endParaRPr>
          </a:p>
          <a:p>
            <a:pPr marL="571500" lvl="1">
              <a:buClr>
                <a:srgbClr val="000000"/>
              </a:buClr>
              <a:buSzPts val="1800"/>
            </a:pPr>
            <a:endParaRPr lang="es-UY" dirty="0" smtClean="0">
              <a:solidFill>
                <a:schemeClr val="tx1"/>
              </a:solidFill>
            </a:endParaRPr>
          </a:p>
          <a:p>
            <a:pPr marL="400050" indent="-285750">
              <a:buClr>
                <a:srgbClr val="000000"/>
              </a:buClr>
              <a:buSzPts val="1800"/>
              <a:buFont typeface="Arial" panose="020B0604020202020204" pitchFamily="34" charset="0"/>
              <a:buChar char="•"/>
            </a:pPr>
            <a:r>
              <a:rPr lang="es-UY" dirty="0" smtClean="0">
                <a:solidFill>
                  <a:schemeClr val="tx1"/>
                </a:solidFill>
              </a:rPr>
              <a:t>Liderazgo del director:  &gt; en </a:t>
            </a:r>
            <a:r>
              <a:rPr lang="es-UY" b="1" dirty="0" smtClean="0">
                <a:solidFill>
                  <a:schemeClr val="tx1"/>
                </a:solidFill>
              </a:rPr>
              <a:t>tiempo </a:t>
            </a:r>
            <a:r>
              <a:rPr lang="es-UY" b="1" dirty="0">
                <a:solidFill>
                  <a:schemeClr val="tx1"/>
                </a:solidFill>
              </a:rPr>
              <a:t>completo</a:t>
            </a:r>
            <a:r>
              <a:rPr lang="es-UY" dirty="0">
                <a:solidFill>
                  <a:schemeClr val="tx1"/>
                </a:solidFill>
              </a:rPr>
              <a:t> </a:t>
            </a:r>
            <a:r>
              <a:rPr lang="es-UY" dirty="0" smtClean="0">
                <a:solidFill>
                  <a:schemeClr val="tx1"/>
                </a:solidFill>
              </a:rPr>
              <a:t>e </a:t>
            </a:r>
            <a:r>
              <a:rPr lang="es-UY" b="1" dirty="0">
                <a:solidFill>
                  <a:schemeClr val="tx1"/>
                </a:solidFill>
              </a:rPr>
              <a:t>interior</a:t>
            </a:r>
          </a:p>
          <a:p>
            <a:pPr marL="400050" indent="-285750">
              <a:spcBef>
                <a:spcPts val="1000"/>
              </a:spcBef>
              <a:buClr>
                <a:srgbClr val="000000"/>
              </a:buClr>
              <a:buSzPts val="1800"/>
              <a:buFont typeface="Arial" panose="020B0604020202020204" pitchFamily="34" charset="0"/>
              <a:buChar char="•"/>
            </a:pPr>
            <a:r>
              <a:rPr lang="es-UY" dirty="0" smtClean="0">
                <a:solidFill>
                  <a:schemeClr val="tx1"/>
                </a:solidFill>
              </a:rPr>
              <a:t>Colaboración </a:t>
            </a:r>
            <a:r>
              <a:rPr lang="es-UY" dirty="0">
                <a:solidFill>
                  <a:schemeClr val="tx1"/>
                </a:solidFill>
              </a:rPr>
              <a:t>y </a:t>
            </a:r>
            <a:r>
              <a:rPr lang="es-UY" dirty="0" smtClean="0">
                <a:solidFill>
                  <a:schemeClr val="tx1"/>
                </a:solidFill>
              </a:rPr>
              <a:t>responsabilidad: &gt; </a:t>
            </a:r>
            <a:r>
              <a:rPr lang="es-UY" b="1" dirty="0" smtClean="0">
                <a:solidFill>
                  <a:schemeClr val="tx1"/>
                </a:solidFill>
              </a:rPr>
              <a:t>interior</a:t>
            </a:r>
            <a:r>
              <a:rPr lang="es-UY" dirty="0">
                <a:solidFill>
                  <a:schemeClr val="tx1"/>
                </a:solidFill>
              </a:rPr>
              <a:t>, </a:t>
            </a:r>
            <a:r>
              <a:rPr lang="es-UY" b="1" dirty="0" smtClean="0">
                <a:solidFill>
                  <a:schemeClr val="tx1"/>
                </a:solidFill>
              </a:rPr>
              <a:t>tiempo </a:t>
            </a:r>
            <a:r>
              <a:rPr lang="es-UY" b="1" dirty="0">
                <a:solidFill>
                  <a:schemeClr val="tx1"/>
                </a:solidFill>
              </a:rPr>
              <a:t>completo</a:t>
            </a:r>
            <a:r>
              <a:rPr lang="es-UY" dirty="0">
                <a:solidFill>
                  <a:schemeClr val="tx1"/>
                </a:solidFill>
              </a:rPr>
              <a:t> y </a:t>
            </a:r>
            <a:r>
              <a:rPr lang="es-UY" b="1" dirty="0">
                <a:solidFill>
                  <a:schemeClr val="tx1"/>
                </a:solidFill>
              </a:rPr>
              <a:t>privadas</a:t>
            </a:r>
            <a:r>
              <a:rPr lang="es-UY" dirty="0">
                <a:solidFill>
                  <a:schemeClr val="tx1"/>
                </a:solidFill>
              </a:rPr>
              <a:t> </a:t>
            </a:r>
          </a:p>
          <a:p>
            <a:pPr marL="400050" indent="-285750">
              <a:spcBef>
                <a:spcPts val="1000"/>
              </a:spcBef>
              <a:buClr>
                <a:schemeClr val="dk1"/>
              </a:buClr>
              <a:buSzPts val="1800"/>
              <a:buFont typeface="Arial" panose="020B0604020202020204" pitchFamily="34" charset="0"/>
              <a:buChar char="•"/>
            </a:pPr>
            <a:r>
              <a:rPr lang="es-UY" dirty="0" smtClean="0">
                <a:solidFill>
                  <a:schemeClr val="tx1"/>
                </a:solidFill>
              </a:rPr>
              <a:t>Innovación docente: &gt; </a:t>
            </a:r>
            <a:r>
              <a:rPr lang="es-UY" b="1" dirty="0">
                <a:solidFill>
                  <a:schemeClr val="tx1"/>
                </a:solidFill>
              </a:rPr>
              <a:t>interior</a:t>
            </a:r>
            <a:r>
              <a:rPr lang="es-UY" dirty="0">
                <a:solidFill>
                  <a:schemeClr val="tx1"/>
                </a:solidFill>
              </a:rPr>
              <a:t>, </a:t>
            </a:r>
            <a:r>
              <a:rPr lang="es-UY" b="1" dirty="0" smtClean="0">
                <a:solidFill>
                  <a:schemeClr val="tx1"/>
                </a:solidFill>
              </a:rPr>
              <a:t>urbanas </a:t>
            </a:r>
            <a:r>
              <a:rPr lang="es-UY" b="1" dirty="0">
                <a:solidFill>
                  <a:schemeClr val="tx1"/>
                </a:solidFill>
              </a:rPr>
              <a:t>comunes y privadas</a:t>
            </a:r>
            <a:r>
              <a:rPr lang="es-UY" dirty="0">
                <a:solidFill>
                  <a:schemeClr val="tx1"/>
                </a:solidFill>
              </a:rPr>
              <a:t> </a:t>
            </a:r>
          </a:p>
          <a:p>
            <a:pPr marL="742950" lvl="0" indent="-285750" rtl="0">
              <a:spcBef>
                <a:spcPts val="1000"/>
              </a:spcBef>
              <a:spcAft>
                <a:spcPts val="0"/>
              </a:spcAft>
              <a:buFont typeface="Arial" panose="020B0604020202020204" pitchFamily="34" charset="0"/>
              <a:buChar char="•"/>
            </a:pPr>
            <a:endParaRPr sz="1800" dirty="0">
              <a:solidFill>
                <a:schemeClr val="dk1"/>
              </a:solidFill>
            </a:endParaRPr>
          </a:p>
          <a:p>
            <a:pPr marL="285750" marR="0" lvl="0" indent="-285750" rtl="0">
              <a:spcBef>
                <a:spcPts val="1000"/>
              </a:spcBef>
              <a:spcAft>
                <a:spcPts val="0"/>
              </a:spcAft>
              <a:buFont typeface="Arial" panose="020B0604020202020204" pitchFamily="34" charset="0"/>
              <a:buChar char="•"/>
            </a:pPr>
            <a:endParaRPr sz="1800" b="0" i="0" u="none" strike="noStrike" cap="none" dirty="0">
              <a:solidFill>
                <a:srgbClr val="000000"/>
              </a:solidFill>
              <a:latin typeface="Arial"/>
              <a:ea typeface="Arial"/>
              <a:cs typeface="Arial"/>
              <a:sym typeface="Arial"/>
            </a:endParaRPr>
          </a:p>
          <a:p>
            <a:pPr marL="285750" marR="0" lvl="0" indent="-285750" rtl="0">
              <a:spcBef>
                <a:spcPts val="1000"/>
              </a:spcBef>
              <a:spcAft>
                <a:spcPts val="0"/>
              </a:spcAft>
              <a:buClr>
                <a:srgbClr val="000000"/>
              </a:buClr>
              <a:buSzPts val="2200"/>
              <a:buFont typeface="Arial" panose="020B0604020202020204" pitchFamily="34" charset="0"/>
              <a:buChar char="•"/>
            </a:pPr>
            <a:endParaRPr sz="1800" b="0" i="0" u="none" strike="noStrike" cap="none" dirty="0">
              <a:solidFill>
                <a:srgbClr val="000000"/>
              </a:solidFill>
              <a:latin typeface="Arial"/>
              <a:ea typeface="Arial"/>
              <a:cs typeface="Arial"/>
              <a:sym typeface="Arial"/>
            </a:endParaRPr>
          </a:p>
          <a:p>
            <a:pPr marL="285750" marR="0" lvl="0" indent="-285750" rtl="0">
              <a:spcBef>
                <a:spcPts val="0"/>
              </a:spcBef>
              <a:spcAft>
                <a:spcPts val="0"/>
              </a:spcAft>
              <a:buClr>
                <a:srgbClr val="000000"/>
              </a:buClr>
              <a:buSzPts val="2400"/>
              <a:buFont typeface="Arial" panose="020B0604020202020204" pitchFamily="34" charset="0"/>
              <a:buChar char="•"/>
            </a:pPr>
            <a:endParaRPr sz="1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687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412" y="51414"/>
            <a:ext cx="8229600" cy="857250"/>
          </a:xfrm>
        </p:spPr>
        <p:txBody>
          <a:bodyPr>
            <a:normAutofit/>
          </a:bodyPr>
          <a:lstStyle/>
          <a:p>
            <a:pPr algn="l"/>
            <a:r>
              <a:rPr lang="es-UY" sz="2800" dirty="0"/>
              <a:t>¿Qué es Aristas?</a:t>
            </a:r>
          </a:p>
        </p:txBody>
      </p:sp>
      <p:sp>
        <p:nvSpPr>
          <p:cNvPr id="3" name="2 Marcador de contenido"/>
          <p:cNvSpPr>
            <a:spLocks noGrp="1"/>
          </p:cNvSpPr>
          <p:nvPr>
            <p:ph idx="1"/>
          </p:nvPr>
        </p:nvSpPr>
        <p:spPr>
          <a:xfrm>
            <a:off x="449768" y="771510"/>
            <a:ext cx="8694232" cy="3394472"/>
          </a:xfrm>
        </p:spPr>
        <p:txBody>
          <a:bodyPr>
            <a:noAutofit/>
          </a:bodyPr>
          <a:lstStyle/>
          <a:p>
            <a:pPr marL="374650" indent="-285750">
              <a:lnSpc>
                <a:spcPct val="115000"/>
              </a:lnSpc>
              <a:spcBef>
                <a:spcPts val="1200"/>
              </a:spcBef>
              <a:buClr>
                <a:schemeClr val="dk1"/>
              </a:buClr>
              <a:buSzPts val="2200"/>
            </a:pPr>
            <a:r>
              <a:rPr lang="es-UY" sz="1600" dirty="0">
                <a:solidFill>
                  <a:schemeClr val="dk1"/>
                </a:solidFill>
                <a:latin typeface="Arial" panose="020B0604020202020204" pitchFamily="34" charset="0"/>
                <a:cs typeface="Arial" panose="020B0604020202020204" pitchFamily="34" charset="0"/>
              </a:rPr>
              <a:t>La evaluación nacional de logros educativos de nuestro </a:t>
            </a:r>
            <a:r>
              <a:rPr lang="es-UY" sz="1600" dirty="0" smtClean="0">
                <a:solidFill>
                  <a:schemeClr val="dk1"/>
                </a:solidFill>
                <a:latin typeface="Arial" panose="020B0604020202020204" pitchFamily="34" charset="0"/>
                <a:cs typeface="Arial" panose="020B0604020202020204" pitchFamily="34" charset="0"/>
              </a:rPr>
              <a:t>país</a:t>
            </a:r>
          </a:p>
          <a:p>
            <a:pPr marL="374650" indent="-285750">
              <a:lnSpc>
                <a:spcPct val="115000"/>
              </a:lnSpc>
              <a:spcBef>
                <a:spcPts val="1200"/>
              </a:spcBef>
              <a:buClr>
                <a:schemeClr val="dk1"/>
              </a:buClr>
              <a:buSzPts val="2200"/>
            </a:pPr>
            <a:r>
              <a:rPr lang="es-UY" sz="1600" dirty="0" smtClean="0">
                <a:solidFill>
                  <a:schemeClr val="dk1"/>
                </a:solidFill>
                <a:latin typeface="Arial" panose="020B0604020202020204" pitchFamily="34" charset="0"/>
                <a:cs typeface="Arial" panose="020B0604020202020204" pitchFamily="34" charset="0"/>
              </a:rPr>
              <a:t>Busca </a:t>
            </a:r>
            <a:r>
              <a:rPr lang="es-UY" sz="1600" dirty="0">
                <a:solidFill>
                  <a:schemeClr val="dk1"/>
                </a:solidFill>
                <a:latin typeface="Arial" panose="020B0604020202020204" pitchFamily="34" charset="0"/>
                <a:cs typeface="Arial" panose="020B0604020202020204" pitchFamily="34" charset="0"/>
              </a:rPr>
              <a:t>dar cuenta de </a:t>
            </a:r>
            <a:r>
              <a:rPr lang="es-UY" sz="1600" b="1" dirty="0">
                <a:solidFill>
                  <a:schemeClr val="dk1"/>
                </a:solidFill>
                <a:latin typeface="Arial" panose="020B0604020202020204" pitchFamily="34" charset="0"/>
                <a:cs typeface="Arial" panose="020B0604020202020204" pitchFamily="34" charset="0"/>
              </a:rPr>
              <a:t>en qué medida el sistema educativo alcanza los logros que se propone</a:t>
            </a:r>
            <a:r>
              <a:rPr lang="es-UY" sz="1600" dirty="0">
                <a:solidFill>
                  <a:schemeClr val="dk1"/>
                </a:solidFill>
                <a:latin typeface="Arial" panose="020B0604020202020204" pitchFamily="34" charset="0"/>
                <a:cs typeface="Arial" panose="020B0604020202020204" pitchFamily="34" charset="0"/>
              </a:rPr>
              <a:t> en tercero y sexto de educación primaria y en noveno de educación </a:t>
            </a:r>
            <a:r>
              <a:rPr lang="es-UY" sz="1600" dirty="0" smtClean="0">
                <a:solidFill>
                  <a:schemeClr val="dk1"/>
                </a:solidFill>
                <a:latin typeface="Arial" panose="020B0604020202020204" pitchFamily="34" charset="0"/>
                <a:cs typeface="Arial" panose="020B0604020202020204" pitchFamily="34" charset="0"/>
              </a:rPr>
              <a:t>media (orientado al currículo nacional).</a:t>
            </a:r>
            <a:endParaRPr lang="es-UY" sz="1600" dirty="0">
              <a:solidFill>
                <a:schemeClr val="dk1"/>
              </a:solidFill>
              <a:latin typeface="Arial" panose="020B0604020202020204" pitchFamily="34" charset="0"/>
              <a:cs typeface="Arial" panose="020B0604020202020204" pitchFamily="34" charset="0"/>
            </a:endParaRPr>
          </a:p>
          <a:p>
            <a:pPr marL="374650" indent="-285750">
              <a:lnSpc>
                <a:spcPct val="115000"/>
              </a:lnSpc>
              <a:spcBef>
                <a:spcPts val="1200"/>
              </a:spcBef>
              <a:buClr>
                <a:schemeClr val="dk1"/>
              </a:buClr>
              <a:buSzPts val="2200"/>
            </a:pPr>
            <a:r>
              <a:rPr lang="es-UY" sz="1600" dirty="0">
                <a:solidFill>
                  <a:schemeClr val="dk1"/>
                </a:solidFill>
                <a:latin typeface="Arial" panose="020B0604020202020204" pitchFamily="34" charset="0"/>
                <a:cs typeface="Arial" panose="020B0604020202020204" pitchFamily="34" charset="0"/>
              </a:rPr>
              <a:t>Se aplica </a:t>
            </a:r>
            <a:r>
              <a:rPr lang="es-UY" sz="1600" b="1" dirty="0">
                <a:solidFill>
                  <a:schemeClr val="dk1"/>
                </a:solidFill>
                <a:latin typeface="Arial" panose="020B0604020202020204" pitchFamily="34" charset="0"/>
                <a:cs typeface="Arial" panose="020B0604020202020204" pitchFamily="34" charset="0"/>
              </a:rPr>
              <a:t>cada 3 años</a:t>
            </a:r>
            <a:r>
              <a:rPr lang="es-UY" sz="1600" dirty="0">
                <a:solidFill>
                  <a:schemeClr val="dk1"/>
                </a:solidFill>
                <a:latin typeface="Arial" panose="020B0604020202020204" pitchFamily="34" charset="0"/>
                <a:cs typeface="Arial" panose="020B0604020202020204" pitchFamily="34" charset="0"/>
              </a:rPr>
              <a:t> en </a:t>
            </a:r>
            <a:r>
              <a:rPr lang="es-UY" sz="1600" b="1" dirty="0">
                <a:solidFill>
                  <a:schemeClr val="dk1"/>
                </a:solidFill>
                <a:latin typeface="Arial" panose="020B0604020202020204" pitchFamily="34" charset="0"/>
                <a:cs typeface="Arial" panose="020B0604020202020204" pitchFamily="34" charset="0"/>
              </a:rPr>
              <a:t>muestras representativas</a:t>
            </a:r>
            <a:r>
              <a:rPr lang="es-UY" sz="1600" dirty="0">
                <a:solidFill>
                  <a:schemeClr val="dk1"/>
                </a:solidFill>
                <a:latin typeface="Arial" panose="020B0604020202020204" pitchFamily="34" charset="0"/>
                <a:cs typeface="Arial" panose="020B0604020202020204" pitchFamily="34" charset="0"/>
              </a:rPr>
              <a:t> a nivel nacional </a:t>
            </a:r>
            <a:r>
              <a:rPr lang="es-UY" sz="1600" dirty="0" smtClean="0">
                <a:solidFill>
                  <a:schemeClr val="dk1"/>
                </a:solidFill>
                <a:latin typeface="Arial" panose="020B0604020202020204" pitchFamily="34" charset="0"/>
                <a:cs typeface="Arial" panose="020B0604020202020204" pitchFamily="34" charset="0"/>
              </a:rPr>
              <a:t>(público y privado).</a:t>
            </a:r>
            <a:endParaRPr lang="es-UY" sz="1600" dirty="0">
              <a:solidFill>
                <a:schemeClr val="dk1"/>
              </a:solidFill>
              <a:latin typeface="Arial" panose="020B0604020202020204" pitchFamily="34" charset="0"/>
              <a:cs typeface="Arial" panose="020B0604020202020204" pitchFamily="34" charset="0"/>
            </a:endParaRPr>
          </a:p>
          <a:p>
            <a:pPr marL="374650" indent="-285750">
              <a:lnSpc>
                <a:spcPct val="115000"/>
              </a:lnSpc>
              <a:spcBef>
                <a:spcPts val="1200"/>
              </a:spcBef>
              <a:buClr>
                <a:schemeClr val="dk1"/>
              </a:buClr>
              <a:buSzPts val="2200"/>
            </a:pPr>
            <a:r>
              <a:rPr lang="es-UY" sz="1600" dirty="0">
                <a:solidFill>
                  <a:schemeClr val="dk1"/>
                </a:solidFill>
                <a:latin typeface="Arial" panose="020B0604020202020204" pitchFamily="34" charset="0"/>
                <a:cs typeface="Arial" panose="020B0604020202020204" pitchFamily="34" charset="0"/>
              </a:rPr>
              <a:t>En primaria se aplicó por primera vez en </a:t>
            </a:r>
            <a:r>
              <a:rPr lang="es-UY" sz="1600" dirty="0" smtClean="0">
                <a:solidFill>
                  <a:schemeClr val="dk1"/>
                </a:solidFill>
                <a:latin typeface="Arial" panose="020B0604020202020204" pitchFamily="34" charset="0"/>
                <a:cs typeface="Arial" panose="020B0604020202020204" pitchFamily="34" charset="0"/>
              </a:rPr>
              <a:t>2017 y luego en 2020.</a:t>
            </a:r>
          </a:p>
          <a:p>
            <a:pPr marL="374650" indent="-285750">
              <a:lnSpc>
                <a:spcPct val="115000"/>
              </a:lnSpc>
              <a:spcBef>
                <a:spcPts val="1000"/>
              </a:spcBef>
              <a:buClr>
                <a:schemeClr val="dk1"/>
              </a:buClr>
              <a:buSzPts val="2200"/>
            </a:pPr>
            <a:r>
              <a:rPr lang="es-UY" sz="1600" dirty="0" smtClean="0">
                <a:solidFill>
                  <a:schemeClr val="dk1"/>
                </a:solidFill>
                <a:latin typeface="Arial" panose="020B0604020202020204" pitchFamily="34" charset="0"/>
                <a:cs typeface="Arial" panose="020B0604020202020204" pitchFamily="34" charset="0"/>
              </a:rPr>
              <a:t>En la aplicación 2023, </a:t>
            </a:r>
            <a:r>
              <a:rPr lang="es-UY" sz="1600" b="1" dirty="0" smtClean="0">
                <a:solidFill>
                  <a:schemeClr val="dk1"/>
                </a:solidFill>
                <a:latin typeface="Arial" panose="020B0604020202020204" pitchFamily="34" charset="0"/>
                <a:cs typeface="Arial" panose="020B0604020202020204" pitchFamily="34" charset="0"/>
              </a:rPr>
              <a:t>los </a:t>
            </a:r>
            <a:r>
              <a:rPr lang="es-UY" sz="1600" b="1" dirty="0">
                <a:solidFill>
                  <a:schemeClr val="dk1"/>
                </a:solidFill>
                <a:latin typeface="Arial" panose="020B0604020202020204" pitchFamily="34" charset="0"/>
                <a:cs typeface="Arial" panose="020B0604020202020204" pitchFamily="34" charset="0"/>
              </a:rPr>
              <a:t>programas vigentes seguían siendo los </a:t>
            </a:r>
            <a:r>
              <a:rPr lang="es-UY" sz="1600" b="1" u="sng" dirty="0">
                <a:solidFill>
                  <a:schemeClr val="dk1"/>
                </a:solidFill>
                <a:latin typeface="Arial" panose="020B0604020202020204" pitchFamily="34" charset="0"/>
                <a:cs typeface="Arial" panose="020B0604020202020204" pitchFamily="34" charset="0"/>
              </a:rPr>
              <a:t>anteriores a la transformación curricular integral</a:t>
            </a:r>
            <a:r>
              <a:rPr lang="es-UY" sz="1600" b="1" dirty="0">
                <a:solidFill>
                  <a:schemeClr val="dk1"/>
                </a:solidFill>
                <a:latin typeface="Arial" panose="020B0604020202020204" pitchFamily="34" charset="0"/>
                <a:cs typeface="Arial" panose="020B0604020202020204" pitchFamily="34" charset="0"/>
              </a:rPr>
              <a:t> </a:t>
            </a:r>
            <a:r>
              <a:rPr lang="es-UY" sz="1600" dirty="0">
                <a:solidFill>
                  <a:schemeClr val="dk1"/>
                </a:solidFill>
                <a:latin typeface="Arial" panose="020B0604020202020204" pitchFamily="34" charset="0"/>
                <a:cs typeface="Arial" panose="020B0604020202020204" pitchFamily="34" charset="0"/>
              </a:rPr>
              <a:t>(Programa 2008, Documento base de análisis curricular 2016)</a:t>
            </a:r>
          </a:p>
          <a:p>
            <a:pPr marL="374650" indent="-285750">
              <a:lnSpc>
                <a:spcPct val="115000"/>
              </a:lnSpc>
              <a:spcBef>
                <a:spcPts val="1000"/>
              </a:spcBef>
              <a:buClr>
                <a:schemeClr val="dk1"/>
              </a:buClr>
              <a:buSzPts val="2200"/>
            </a:pPr>
            <a:r>
              <a:rPr lang="es-UY" sz="1600" dirty="0">
                <a:solidFill>
                  <a:schemeClr val="dk1"/>
                </a:solidFill>
                <a:latin typeface="Arial" panose="020B0604020202020204" pitchFamily="34" charset="0"/>
                <a:cs typeface="Arial" panose="020B0604020202020204" pitchFamily="34" charset="0"/>
              </a:rPr>
              <a:t>En términos de las prácticas de enseñanza y la forma de trabajar en los centros, Aristas Primaria 2023 ya recoge los primeros indicios sobre la implementación de la transformación </a:t>
            </a:r>
            <a:r>
              <a:rPr lang="es-UY" sz="1600" dirty="0" smtClean="0">
                <a:solidFill>
                  <a:schemeClr val="dk1"/>
                </a:solidFill>
                <a:latin typeface="Arial" panose="020B0604020202020204" pitchFamily="34" charset="0"/>
                <a:cs typeface="Arial" panose="020B0604020202020204" pitchFamily="34" charset="0"/>
              </a:rPr>
              <a:t>educativa.</a:t>
            </a:r>
            <a:endParaRPr lang="es-UY" sz="1600" dirty="0">
              <a:solidFill>
                <a:schemeClr val="dk1"/>
              </a:solidFill>
              <a:latin typeface="Arial" panose="020B0604020202020204" pitchFamily="34" charset="0"/>
              <a:cs typeface="Arial" panose="020B0604020202020204" pitchFamily="34" charset="0"/>
            </a:endParaRPr>
          </a:p>
          <a:p>
            <a:pPr marL="374650" indent="-285750">
              <a:lnSpc>
                <a:spcPct val="115000"/>
              </a:lnSpc>
              <a:spcBef>
                <a:spcPts val="1200"/>
              </a:spcBef>
              <a:buClr>
                <a:schemeClr val="dk1"/>
              </a:buClr>
              <a:buSzPts val="2200"/>
            </a:pPr>
            <a:endParaRPr lang="es-UY" sz="1600" dirty="0">
              <a:solidFill>
                <a:schemeClr val="dk1"/>
              </a:solidFill>
            </a:endParaRPr>
          </a:p>
        </p:txBody>
      </p:sp>
    </p:spTree>
    <p:extLst>
      <p:ext uri="{BB962C8B-B14F-4D97-AF65-F5344CB8AC3E}">
        <p14:creationId xmlns:p14="http://schemas.microsoft.com/office/powerpoint/2010/main" val="264326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1400" y="141426"/>
            <a:ext cx="5783929" cy="2518807"/>
          </a:xfrm>
          <a:prstGeom prst="rect">
            <a:avLst/>
          </a:prstGeom>
        </p:spPr>
      </p:pic>
      <p:pic>
        <p:nvPicPr>
          <p:cNvPr id="6" name="Imagen 5"/>
          <p:cNvPicPr>
            <a:picLocks noChangeAspect="1"/>
          </p:cNvPicPr>
          <p:nvPr/>
        </p:nvPicPr>
        <p:blipFill>
          <a:blip r:embed="rId3"/>
          <a:stretch>
            <a:fillRect/>
          </a:stretch>
        </p:blipFill>
        <p:spPr>
          <a:xfrm>
            <a:off x="2436461" y="1162210"/>
            <a:ext cx="6449088" cy="3902314"/>
          </a:xfrm>
          <a:prstGeom prst="rect">
            <a:avLst/>
          </a:prstGeom>
        </p:spPr>
      </p:pic>
    </p:spTree>
    <p:extLst>
      <p:ext uri="{BB962C8B-B14F-4D97-AF65-F5344CB8AC3E}">
        <p14:creationId xmlns:p14="http://schemas.microsoft.com/office/powerpoint/2010/main" val="186438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Marcador de texto 2"/>
          <p:cNvSpPr txBox="1">
            <a:spLocks/>
          </p:cNvSpPr>
          <p:nvPr/>
        </p:nvSpPr>
        <p:spPr>
          <a:xfrm>
            <a:off x="416906" y="630503"/>
            <a:ext cx="8377253" cy="45261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Font typeface="Arial" panose="020B0604020202020204" pitchFamily="34" charset="0"/>
              <a:buNone/>
            </a:pPr>
            <a:r>
              <a:rPr lang="es-UY" sz="1800" dirty="0"/>
              <a:t>Se ha identificado un deterioro en los vínculos, clima de aula, habilidades socioemocionales y asistencia de los alumnos, que también hacen que enseñar y aprender sea difícil.</a:t>
            </a:r>
          </a:p>
          <a:p>
            <a:pPr marL="114300" indent="0">
              <a:buFont typeface="Arial" panose="020B0604020202020204" pitchFamily="34" charset="0"/>
              <a:buNone/>
            </a:pPr>
            <a:endParaRPr lang="es-UY" sz="1800" dirty="0"/>
          </a:p>
          <a:p>
            <a:pPr marL="114300" indent="0">
              <a:buFont typeface="Arial" panose="020B0604020202020204" pitchFamily="34" charset="0"/>
              <a:buNone/>
            </a:pPr>
            <a:r>
              <a:rPr lang="es-UY" sz="1800" dirty="0"/>
              <a:t>La asistencia a clase no solo es importante para el aprendizaje, sino también para establecer vínculos y relaciones adecuadas con otros, así como desarrollar capacidades de autorregulación y perseverancia. Bajo este supuesto, es plausible pensar que el aumento de la inasistencia se relacione tanto con el deterioro del clima de aula como con el descenso de las habilidades socioemocionales de los alumnos. En este sentido, trabajar para fortalecer la asistencia a clase debería ser una prioridad de la política educativa.</a:t>
            </a:r>
          </a:p>
        </p:txBody>
      </p:sp>
    </p:spTree>
    <p:extLst>
      <p:ext uri="{BB962C8B-B14F-4D97-AF65-F5344CB8AC3E}">
        <p14:creationId xmlns:p14="http://schemas.microsoft.com/office/powerpoint/2010/main" val="275375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6" name="1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7" name="1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8" name="1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9" name="18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0" name="19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1" name="20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2" name="21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4" name="23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5" name="24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6" name="25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7" name="26 Imagen"/>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8" name="27 Imagen"/>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9" name="28 Imagen"/>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0" name="29 Imagen"/>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1" name="30 Imagen"/>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3" name="32 Imagen"/>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4" name="33 Imagen"/>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5" name="34 Imagen"/>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6" name="35 Imagen"/>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7" name="36 Imagen"/>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8" name="37 Imagen"/>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9" name="38 Imagen"/>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0" name="39 Imagen"/>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title"/>
          </p:nvPr>
        </p:nvSpPr>
        <p:spPr>
          <a:xfrm>
            <a:off x="4662012" y="544344"/>
            <a:ext cx="4024788" cy="857250"/>
          </a:xfrm>
        </p:spPr>
        <p:txBody>
          <a:bodyPr>
            <a:normAutofit/>
          </a:bodyPr>
          <a:lstStyle/>
          <a:p>
            <a:pPr algn="l"/>
            <a:r>
              <a:rPr lang="es-UY" sz="2400" dirty="0"/>
              <a:t>Habilidades socioemocionales (sexto)</a:t>
            </a:r>
          </a:p>
        </p:txBody>
      </p:sp>
      <p:sp>
        <p:nvSpPr>
          <p:cNvPr id="14" name="Google Shape;277;g33418950167_0_1708"/>
          <p:cNvSpPr txBox="1"/>
          <p:nvPr/>
        </p:nvSpPr>
        <p:spPr>
          <a:xfrm>
            <a:off x="4289107" y="1401594"/>
            <a:ext cx="4439148" cy="1600408"/>
          </a:xfrm>
          <a:prstGeom prst="rect">
            <a:avLst/>
          </a:prstGeom>
          <a:noFill/>
          <a:ln>
            <a:noFill/>
          </a:ln>
        </p:spPr>
        <p:txBody>
          <a:bodyPr spcFirstLastPara="1" wrap="square" lIns="91425" tIns="91425" rIns="91425" bIns="91425" anchor="t" anchorCtr="0">
            <a:spAutoFit/>
          </a:bodyPr>
          <a:lstStyle/>
          <a:p>
            <a:pPr marL="127000">
              <a:lnSpc>
                <a:spcPct val="115000"/>
              </a:lnSpc>
              <a:buClr>
                <a:schemeClr val="hlink"/>
              </a:buClr>
              <a:buSzPts val="1600"/>
            </a:pPr>
            <a:r>
              <a:rPr lang="es-ES" sz="1600" dirty="0" smtClean="0">
                <a:solidFill>
                  <a:schemeClr val="tx1"/>
                </a:solidFill>
              </a:rPr>
              <a:t>El descenso se da </a:t>
            </a:r>
            <a:r>
              <a:rPr lang="es-ES" sz="1600" b="1" dirty="0" smtClean="0">
                <a:solidFill>
                  <a:schemeClr val="tx1"/>
                </a:solidFill>
              </a:rPr>
              <a:t>en todos los contextos</a:t>
            </a:r>
            <a:r>
              <a:rPr lang="es-ES" sz="1600" dirty="0" smtClean="0">
                <a:solidFill>
                  <a:schemeClr val="tx1"/>
                </a:solidFill>
              </a:rPr>
              <a:t>. Sin embargo, </a:t>
            </a:r>
            <a:r>
              <a:rPr lang="es-UY" sz="1600" dirty="0" smtClean="0">
                <a:solidFill>
                  <a:schemeClr val="tx1"/>
                </a:solidFill>
              </a:rPr>
              <a:t>las </a:t>
            </a:r>
            <a:r>
              <a:rPr lang="es-UY" sz="1600" dirty="0">
                <a:solidFill>
                  <a:schemeClr val="tx1"/>
                </a:solidFill>
              </a:rPr>
              <a:t>habilidades socioemocionales siguen siendo </a:t>
            </a:r>
            <a:r>
              <a:rPr lang="es-UY" sz="1600" b="1" dirty="0">
                <a:solidFill>
                  <a:schemeClr val="tx1"/>
                </a:solidFill>
              </a:rPr>
              <a:t>más altas en los contextos más favorables</a:t>
            </a:r>
          </a:p>
          <a:p>
            <a:pPr marL="127000">
              <a:lnSpc>
                <a:spcPct val="115000"/>
              </a:lnSpc>
              <a:buClr>
                <a:schemeClr val="hlink"/>
              </a:buClr>
              <a:buSzPts val="1600"/>
            </a:pPr>
            <a:endParaRPr lang="es-UY" sz="1600" b="1" dirty="0">
              <a:solidFill>
                <a:schemeClr val="tx1"/>
              </a:solidFill>
            </a:endParaRPr>
          </a:p>
        </p:txBody>
      </p:sp>
      <p:sp>
        <p:nvSpPr>
          <p:cNvPr id="3" name="Rectángulo 2"/>
          <p:cNvSpPr/>
          <p:nvPr/>
        </p:nvSpPr>
        <p:spPr>
          <a:xfrm>
            <a:off x="4301964" y="2931798"/>
            <a:ext cx="4572000" cy="1771767"/>
          </a:xfrm>
          <a:prstGeom prst="rect">
            <a:avLst/>
          </a:prstGeom>
        </p:spPr>
        <p:txBody>
          <a:bodyPr>
            <a:spAutoFit/>
          </a:bodyPr>
          <a:lstStyle/>
          <a:p>
            <a:pPr marL="127000">
              <a:lnSpc>
                <a:spcPct val="115000"/>
              </a:lnSpc>
              <a:buClr>
                <a:schemeClr val="hlink"/>
              </a:buClr>
              <a:buSzPts val="1600"/>
            </a:pPr>
            <a:r>
              <a:rPr lang="es-ES" sz="1600" dirty="0"/>
              <a:t>El </a:t>
            </a:r>
            <a:r>
              <a:rPr lang="es-ES" sz="1600" b="1" dirty="0"/>
              <a:t>descenso </a:t>
            </a:r>
            <a:r>
              <a:rPr lang="es-ES" sz="1600" dirty="0"/>
              <a:t>se da en </a:t>
            </a:r>
            <a:r>
              <a:rPr lang="es-ES" sz="1600" b="1" dirty="0"/>
              <a:t>Montevideo y el interior</a:t>
            </a:r>
            <a:r>
              <a:rPr lang="es-ES" sz="1600" dirty="0"/>
              <a:t>, así como</a:t>
            </a:r>
            <a:r>
              <a:rPr lang="es-ES" sz="1600" b="1" dirty="0"/>
              <a:t> entre niños y niñas</a:t>
            </a:r>
          </a:p>
          <a:p>
            <a:pPr marL="127000">
              <a:lnSpc>
                <a:spcPct val="115000"/>
              </a:lnSpc>
              <a:buClr>
                <a:schemeClr val="hlink"/>
              </a:buClr>
              <a:buSzPts val="1600"/>
            </a:pPr>
            <a:endParaRPr lang="es-ES" sz="1600" dirty="0"/>
          </a:p>
          <a:p>
            <a:pPr marL="127000">
              <a:lnSpc>
                <a:spcPct val="115000"/>
              </a:lnSpc>
              <a:buClr>
                <a:schemeClr val="hlink"/>
              </a:buClr>
              <a:buSzPts val="1600"/>
            </a:pPr>
            <a:r>
              <a:rPr lang="es-ES" sz="1600" dirty="0"/>
              <a:t>Las </a:t>
            </a:r>
            <a:r>
              <a:rPr lang="es-ES" sz="1600" b="1" dirty="0"/>
              <a:t>niñas </a:t>
            </a:r>
            <a:r>
              <a:rPr lang="es-ES" sz="1600" dirty="0"/>
              <a:t>muestran mayores niveles de </a:t>
            </a:r>
            <a:r>
              <a:rPr lang="es-ES" sz="1600" b="1" dirty="0"/>
              <a:t>motivación y autorregulación</a:t>
            </a:r>
            <a:r>
              <a:rPr lang="es-ES" sz="1600" dirty="0"/>
              <a:t> que los varones, al igual que en 2017 y 2020</a:t>
            </a:r>
          </a:p>
        </p:txBody>
      </p:sp>
    </p:spTree>
    <p:extLst>
      <p:ext uri="{BB962C8B-B14F-4D97-AF65-F5344CB8AC3E}">
        <p14:creationId xmlns:p14="http://schemas.microsoft.com/office/powerpoint/2010/main" val="19094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500"/>
                                        <p:tgtEl>
                                          <p:spTgt spid="3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500"/>
                                        <p:tgtEl>
                                          <p:spTgt spid="3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9"/>
                                        </p:tgtEl>
                                        <p:attrNameLst>
                                          <p:attrName>style.visibility</p:attrName>
                                        </p:attrNameLst>
                                      </p:cBhvr>
                                      <p:to>
                                        <p:strVal val="visible"/>
                                      </p:to>
                                    </p:set>
                                    <p:animEffect transition="in" filter="fade">
                                      <p:cBhvr>
                                        <p:cTn id="126" dur="500"/>
                                        <p:tgtEl>
                                          <p:spTgt spid="3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500"/>
                                        <p:tgtEl>
                                          <p:spTgt spid="40"/>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8"/>
            <a:ext cx="3484716" cy="857250"/>
          </a:xfrm>
        </p:spPr>
        <p:txBody>
          <a:bodyPr>
            <a:normAutofit fontScale="90000"/>
          </a:bodyPr>
          <a:lstStyle/>
          <a:p>
            <a:r>
              <a:rPr lang="es-UY" sz="2000" dirty="0" smtClean="0">
                <a:latin typeface="Arial" panose="020B0604020202020204" pitchFamily="34" charset="0"/>
                <a:cs typeface="Arial" panose="020B0604020202020204" pitchFamily="34" charset="0"/>
              </a:rPr>
              <a:t>Aumento de las inasistencias durante las últimas dos semanas (noviembre 2023)</a:t>
            </a:r>
            <a:endParaRPr lang="es-UY" sz="2000" dirty="0">
              <a:latin typeface="Arial" panose="020B0604020202020204" pitchFamily="34" charset="0"/>
              <a:cs typeface="Arial" panose="020B0604020202020204" pitchFamily="34" charset="0"/>
            </a:endParaRPr>
          </a:p>
        </p:txBody>
      </p:sp>
      <p:graphicFrame>
        <p:nvGraphicFramePr>
          <p:cNvPr id="6" name="Gráfico 5"/>
          <p:cNvGraphicFramePr>
            <a:graphicFrameLocks/>
          </p:cNvGraphicFramePr>
          <p:nvPr>
            <p:extLst>
              <p:ext uri="{D42A27DB-BD31-4B8C-83A1-F6EECF244321}">
                <p14:modId xmlns:p14="http://schemas.microsoft.com/office/powerpoint/2010/main" val="964934204"/>
              </p:ext>
            </p:extLst>
          </p:nvPr>
        </p:nvGraphicFramePr>
        <p:xfrm>
          <a:off x="341436" y="131158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5046326" y="1468649"/>
            <a:ext cx="3600480" cy="1477328"/>
          </a:xfrm>
          <a:prstGeom prst="rect">
            <a:avLst/>
          </a:prstGeom>
          <a:noFill/>
        </p:spPr>
        <p:txBody>
          <a:bodyPr wrap="square" rtlCol="0">
            <a:spAutoFit/>
          </a:bodyPr>
          <a:lstStyle/>
          <a:p>
            <a:pPr algn="ctr"/>
            <a:r>
              <a:rPr lang="es-ES" b="1" dirty="0" smtClean="0"/>
              <a:t>Análisis complementarios, próximos a publicarse, muestran que las HSE descienden a medida que aumentan las inasistencias.</a:t>
            </a:r>
            <a:endParaRPr lang="es-UY" b="1" dirty="0"/>
          </a:p>
        </p:txBody>
      </p:sp>
      <p:sp>
        <p:nvSpPr>
          <p:cNvPr id="4" name="CuadroTexto 3"/>
          <p:cNvSpPr txBox="1"/>
          <p:nvPr/>
        </p:nvSpPr>
        <p:spPr>
          <a:xfrm>
            <a:off x="772185" y="1761642"/>
            <a:ext cx="559383" cy="292388"/>
          </a:xfrm>
          <a:prstGeom prst="rect">
            <a:avLst/>
          </a:prstGeom>
          <a:noFill/>
        </p:spPr>
        <p:txBody>
          <a:bodyPr wrap="square" rtlCol="0">
            <a:spAutoFit/>
          </a:bodyPr>
          <a:lstStyle/>
          <a:p>
            <a:r>
              <a:rPr lang="es-UY" sz="1300" b="1" dirty="0" smtClean="0"/>
              <a:t>41,9</a:t>
            </a:r>
            <a:endParaRPr lang="es-UY" sz="1300" b="1" dirty="0"/>
          </a:p>
        </p:txBody>
      </p:sp>
      <p:sp>
        <p:nvSpPr>
          <p:cNvPr id="7" name="CuadroTexto 6"/>
          <p:cNvSpPr txBox="1"/>
          <p:nvPr/>
        </p:nvSpPr>
        <p:spPr>
          <a:xfrm>
            <a:off x="1601604" y="1761642"/>
            <a:ext cx="630084" cy="292388"/>
          </a:xfrm>
          <a:prstGeom prst="rect">
            <a:avLst/>
          </a:prstGeom>
          <a:noFill/>
        </p:spPr>
        <p:txBody>
          <a:bodyPr wrap="square" rtlCol="0">
            <a:spAutoFit/>
          </a:bodyPr>
          <a:lstStyle/>
          <a:p>
            <a:r>
              <a:rPr lang="es-UY" sz="1300" b="1" dirty="0" smtClean="0"/>
              <a:t>57,1</a:t>
            </a:r>
            <a:endParaRPr lang="es-UY" sz="1300" b="1" dirty="0"/>
          </a:p>
        </p:txBody>
      </p:sp>
      <p:sp>
        <p:nvSpPr>
          <p:cNvPr id="8" name="CuadroTexto 7"/>
          <p:cNvSpPr txBox="1"/>
          <p:nvPr/>
        </p:nvSpPr>
        <p:spPr>
          <a:xfrm>
            <a:off x="2298133" y="1800944"/>
            <a:ext cx="630084" cy="292388"/>
          </a:xfrm>
          <a:prstGeom prst="rect">
            <a:avLst/>
          </a:prstGeom>
          <a:noFill/>
        </p:spPr>
        <p:txBody>
          <a:bodyPr wrap="square" rtlCol="0">
            <a:spAutoFit/>
          </a:bodyPr>
          <a:lstStyle/>
          <a:p>
            <a:r>
              <a:rPr lang="es-UY" sz="1300" b="1" dirty="0" smtClean="0"/>
              <a:t>41,0</a:t>
            </a:r>
            <a:endParaRPr lang="es-UY" sz="1300" b="1" dirty="0"/>
          </a:p>
        </p:txBody>
      </p:sp>
      <p:sp>
        <p:nvSpPr>
          <p:cNvPr id="9" name="CuadroTexto 8"/>
          <p:cNvSpPr txBox="1"/>
          <p:nvPr/>
        </p:nvSpPr>
        <p:spPr>
          <a:xfrm>
            <a:off x="3061107" y="1807150"/>
            <a:ext cx="630084" cy="292388"/>
          </a:xfrm>
          <a:prstGeom prst="rect">
            <a:avLst/>
          </a:prstGeom>
          <a:noFill/>
        </p:spPr>
        <p:txBody>
          <a:bodyPr wrap="square" rtlCol="0">
            <a:spAutoFit/>
          </a:bodyPr>
          <a:lstStyle/>
          <a:p>
            <a:r>
              <a:rPr lang="es-UY" sz="1300" b="1" dirty="0" smtClean="0"/>
              <a:t>53,8</a:t>
            </a:r>
            <a:endParaRPr lang="es-UY" sz="1300" b="1" dirty="0"/>
          </a:p>
        </p:txBody>
      </p:sp>
      <p:sp>
        <p:nvSpPr>
          <p:cNvPr id="5" name="Rectángulo redondeado 4"/>
          <p:cNvSpPr/>
          <p:nvPr/>
        </p:nvSpPr>
        <p:spPr>
          <a:xfrm>
            <a:off x="772185" y="1221570"/>
            <a:ext cx="1279479" cy="29703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0" name="Rectángulo redondeado 9"/>
          <p:cNvSpPr/>
          <p:nvPr/>
        </p:nvSpPr>
        <p:spPr>
          <a:xfrm>
            <a:off x="2307829" y="1197984"/>
            <a:ext cx="1279479" cy="29703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368967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5"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38201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681498"/>
            <a:ext cx="8229600" cy="3913125"/>
          </a:xfrm>
        </p:spPr>
        <p:txBody>
          <a:bodyPr>
            <a:normAutofit fontScale="77500" lnSpcReduction="20000"/>
          </a:bodyPr>
          <a:lstStyle/>
          <a:p>
            <a:pPr>
              <a:lnSpc>
                <a:spcPct val="120000"/>
              </a:lnSpc>
              <a:spcBef>
                <a:spcPts val="0"/>
              </a:spcBef>
            </a:pPr>
            <a:r>
              <a:rPr lang="es-UY" dirty="0"/>
              <a:t>El nivel de logro y la inequidad se mantienen casi invariables. En tercer año se observó una leve mejoría en ambos, pero en sexto </a:t>
            </a:r>
            <a:r>
              <a:rPr lang="es-UY" dirty="0" smtClean="0"/>
              <a:t>no: el nivel de logro se mantuvo pero </a:t>
            </a:r>
            <a:r>
              <a:rPr lang="es-UY" dirty="0"/>
              <a:t>la </a:t>
            </a:r>
            <a:r>
              <a:rPr lang="es-UY" dirty="0" smtClean="0"/>
              <a:t>inequidad aumentó levemente (principalmente </a:t>
            </a:r>
            <a:r>
              <a:rPr lang="es-UY" dirty="0"/>
              <a:t>por un leve aumento del porcentaje de alumnos debajo del nivel 3 en el contexto muy </a:t>
            </a:r>
            <a:r>
              <a:rPr lang="es-UY" dirty="0" smtClean="0"/>
              <a:t>desfavorable).</a:t>
            </a:r>
          </a:p>
          <a:p>
            <a:pPr>
              <a:lnSpc>
                <a:spcPct val="120000"/>
              </a:lnSpc>
              <a:spcBef>
                <a:spcPts val="0"/>
              </a:spcBef>
            </a:pPr>
            <a:endParaRPr lang="es-UY" dirty="0" smtClean="0"/>
          </a:p>
          <a:p>
            <a:pPr>
              <a:lnSpc>
                <a:spcPct val="120000"/>
              </a:lnSpc>
              <a:spcBef>
                <a:spcPts val="0"/>
              </a:spcBef>
            </a:pPr>
            <a:r>
              <a:rPr lang="es-UY" dirty="0" smtClean="0"/>
              <a:t>Las </a:t>
            </a:r>
            <a:r>
              <a:rPr lang="es-UY" dirty="0"/>
              <a:t>metas de aprendizaje se alcanzaron en tercero pero no en sexto.</a:t>
            </a:r>
          </a:p>
          <a:p>
            <a:endParaRPr lang="es-UY" dirty="0"/>
          </a:p>
        </p:txBody>
      </p:sp>
    </p:spTree>
    <p:extLst>
      <p:ext uri="{BB962C8B-B14F-4D97-AF65-F5344CB8AC3E}">
        <p14:creationId xmlns:p14="http://schemas.microsoft.com/office/powerpoint/2010/main" val="240840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title"/>
          </p:nvPr>
        </p:nvSpPr>
        <p:spPr/>
        <p:txBody>
          <a:bodyPr>
            <a:normAutofit/>
          </a:bodyPr>
          <a:lstStyle/>
          <a:p>
            <a:pPr algn="l"/>
            <a:r>
              <a:rPr lang="es-UY" sz="2800" dirty="0"/>
              <a:t>Evolución de los desempeños en Aristas</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8 CuadroTexto"/>
          <p:cNvSpPr txBox="1"/>
          <p:nvPr/>
        </p:nvSpPr>
        <p:spPr>
          <a:xfrm>
            <a:off x="971520" y="1092996"/>
            <a:ext cx="2700360" cy="338554"/>
          </a:xfrm>
          <a:prstGeom prst="rect">
            <a:avLst/>
          </a:prstGeom>
          <a:noFill/>
        </p:spPr>
        <p:txBody>
          <a:bodyPr wrap="square" rtlCol="0">
            <a:spAutoFit/>
          </a:bodyPr>
          <a:lstStyle/>
          <a:p>
            <a:r>
              <a:rPr lang="es-UY" sz="1600" dirty="0"/>
              <a:t>Tercer año</a:t>
            </a:r>
          </a:p>
        </p:txBody>
      </p:sp>
      <p:sp>
        <p:nvSpPr>
          <p:cNvPr id="10" name="9 CuadroTexto"/>
          <p:cNvSpPr txBox="1"/>
          <p:nvPr/>
        </p:nvSpPr>
        <p:spPr>
          <a:xfrm>
            <a:off x="971520" y="1491606"/>
            <a:ext cx="1440192" cy="307777"/>
          </a:xfrm>
          <a:prstGeom prst="rect">
            <a:avLst/>
          </a:prstGeom>
          <a:noFill/>
        </p:spPr>
        <p:txBody>
          <a:bodyPr wrap="square" rtlCol="0">
            <a:spAutoFit/>
          </a:bodyPr>
          <a:lstStyle/>
          <a:p>
            <a:r>
              <a:rPr lang="es-UY" sz="1400" b="1" dirty="0"/>
              <a:t>Lectura</a:t>
            </a:r>
          </a:p>
        </p:txBody>
      </p:sp>
      <p:sp>
        <p:nvSpPr>
          <p:cNvPr id="11" name="10 CuadroTexto"/>
          <p:cNvSpPr txBox="1"/>
          <p:nvPr/>
        </p:nvSpPr>
        <p:spPr>
          <a:xfrm>
            <a:off x="3041796" y="1490117"/>
            <a:ext cx="1440192" cy="307777"/>
          </a:xfrm>
          <a:prstGeom prst="rect">
            <a:avLst/>
          </a:prstGeom>
          <a:noFill/>
        </p:spPr>
        <p:txBody>
          <a:bodyPr wrap="square" rtlCol="0">
            <a:spAutoFit/>
          </a:bodyPr>
          <a:lstStyle/>
          <a:p>
            <a:r>
              <a:rPr lang="es-UY" sz="1400" b="1" dirty="0"/>
              <a:t>Matemática</a:t>
            </a:r>
          </a:p>
        </p:txBody>
      </p:sp>
      <p:sp>
        <p:nvSpPr>
          <p:cNvPr id="12" name="11 CuadroTexto"/>
          <p:cNvSpPr txBox="1"/>
          <p:nvPr/>
        </p:nvSpPr>
        <p:spPr>
          <a:xfrm>
            <a:off x="5193101" y="1096852"/>
            <a:ext cx="2700360" cy="338554"/>
          </a:xfrm>
          <a:prstGeom prst="rect">
            <a:avLst/>
          </a:prstGeom>
          <a:noFill/>
        </p:spPr>
        <p:txBody>
          <a:bodyPr wrap="square" rtlCol="0">
            <a:spAutoFit/>
          </a:bodyPr>
          <a:lstStyle/>
          <a:p>
            <a:r>
              <a:rPr lang="es-UY" sz="1600" dirty="0"/>
              <a:t>Sexto año</a:t>
            </a:r>
          </a:p>
        </p:txBody>
      </p:sp>
      <p:sp>
        <p:nvSpPr>
          <p:cNvPr id="13" name="12 CuadroTexto"/>
          <p:cNvSpPr txBox="1"/>
          <p:nvPr/>
        </p:nvSpPr>
        <p:spPr>
          <a:xfrm>
            <a:off x="5202084" y="1490400"/>
            <a:ext cx="1440192" cy="307777"/>
          </a:xfrm>
          <a:prstGeom prst="rect">
            <a:avLst/>
          </a:prstGeom>
          <a:noFill/>
        </p:spPr>
        <p:txBody>
          <a:bodyPr wrap="square" rtlCol="0">
            <a:spAutoFit/>
          </a:bodyPr>
          <a:lstStyle/>
          <a:p>
            <a:r>
              <a:rPr lang="es-UY" sz="1400" b="1" dirty="0"/>
              <a:t>Lectura</a:t>
            </a:r>
          </a:p>
        </p:txBody>
      </p:sp>
      <p:sp>
        <p:nvSpPr>
          <p:cNvPr id="14" name="13 CuadroTexto"/>
          <p:cNvSpPr txBox="1"/>
          <p:nvPr/>
        </p:nvSpPr>
        <p:spPr>
          <a:xfrm>
            <a:off x="7272360" y="1490400"/>
            <a:ext cx="1440192" cy="307777"/>
          </a:xfrm>
          <a:prstGeom prst="rect">
            <a:avLst/>
          </a:prstGeom>
          <a:noFill/>
        </p:spPr>
        <p:txBody>
          <a:bodyPr wrap="square" rtlCol="0">
            <a:spAutoFit/>
          </a:bodyPr>
          <a:lstStyle/>
          <a:p>
            <a:r>
              <a:rPr lang="es-UY" sz="1400" b="1" dirty="0"/>
              <a:t>Matemática</a:t>
            </a:r>
          </a:p>
        </p:txBody>
      </p:sp>
      <p:sp>
        <p:nvSpPr>
          <p:cNvPr id="15" name="14 CuadroTexto"/>
          <p:cNvSpPr txBox="1"/>
          <p:nvPr/>
        </p:nvSpPr>
        <p:spPr>
          <a:xfrm>
            <a:off x="2105038" y="3651894"/>
            <a:ext cx="2700360" cy="338554"/>
          </a:xfrm>
          <a:prstGeom prst="rect">
            <a:avLst/>
          </a:prstGeom>
          <a:noFill/>
        </p:spPr>
        <p:txBody>
          <a:bodyPr wrap="square" rtlCol="0">
            <a:spAutoFit/>
          </a:bodyPr>
          <a:lstStyle/>
          <a:p>
            <a:r>
              <a:rPr lang="es-UY" sz="1600" dirty="0"/>
              <a:t>2023 &gt; 2017</a:t>
            </a:r>
          </a:p>
        </p:txBody>
      </p:sp>
    </p:spTree>
    <p:extLst>
      <p:ext uri="{BB962C8B-B14F-4D97-AF65-F5344CB8AC3E}">
        <p14:creationId xmlns:p14="http://schemas.microsoft.com/office/powerpoint/2010/main" val="75951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21690"/>
            <a:ext cx="8229600" cy="857250"/>
          </a:xfrm>
        </p:spPr>
        <p:txBody>
          <a:bodyPr>
            <a:noAutofit/>
          </a:bodyPr>
          <a:lstStyle/>
          <a:p>
            <a:pPr algn="l"/>
            <a:r>
              <a:rPr lang="es-UY" sz="2400" dirty="0"/>
              <a:t>Tercer año</a:t>
            </a:r>
          </a:p>
        </p:txBody>
      </p:sp>
    </p:spTree>
    <p:extLst>
      <p:ext uri="{BB962C8B-B14F-4D97-AF65-F5344CB8AC3E}">
        <p14:creationId xmlns:p14="http://schemas.microsoft.com/office/powerpoint/2010/main" val="4158222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7" name="1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title"/>
          </p:nvPr>
        </p:nvSpPr>
        <p:spPr/>
        <p:txBody>
          <a:bodyPr>
            <a:normAutofit/>
          </a:bodyPr>
          <a:lstStyle/>
          <a:p>
            <a:pPr algn="l"/>
            <a:r>
              <a:rPr lang="es-UY" sz="2800" dirty="0"/>
              <a:t>Niveles de desempeño</a:t>
            </a:r>
          </a:p>
        </p:txBody>
      </p:sp>
      <p:pic>
        <p:nvPicPr>
          <p:cNvPr id="16" name="1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369042"/>
            <a:ext cx="9144000" cy="5143500"/>
          </a:xfrm>
          <a:prstGeom prst="rect">
            <a:avLst/>
          </a:prstGeom>
        </p:spPr>
      </p:pic>
      <p:sp>
        <p:nvSpPr>
          <p:cNvPr id="10" name="9 CuadroTexto"/>
          <p:cNvSpPr txBox="1"/>
          <p:nvPr/>
        </p:nvSpPr>
        <p:spPr>
          <a:xfrm>
            <a:off x="971520" y="1133047"/>
            <a:ext cx="1440192" cy="307777"/>
          </a:xfrm>
          <a:prstGeom prst="rect">
            <a:avLst/>
          </a:prstGeom>
          <a:noFill/>
        </p:spPr>
        <p:txBody>
          <a:bodyPr wrap="square" rtlCol="0">
            <a:spAutoFit/>
          </a:bodyPr>
          <a:lstStyle/>
          <a:p>
            <a:r>
              <a:rPr lang="es-UY" sz="1400" b="1" dirty="0"/>
              <a:t>Lectura</a:t>
            </a:r>
          </a:p>
        </p:txBody>
      </p:sp>
      <p:sp>
        <p:nvSpPr>
          <p:cNvPr id="11" name="10 CuadroTexto"/>
          <p:cNvSpPr txBox="1"/>
          <p:nvPr/>
        </p:nvSpPr>
        <p:spPr>
          <a:xfrm>
            <a:off x="5292096" y="1131558"/>
            <a:ext cx="1440192" cy="307777"/>
          </a:xfrm>
          <a:prstGeom prst="rect">
            <a:avLst/>
          </a:prstGeom>
          <a:noFill/>
        </p:spPr>
        <p:txBody>
          <a:bodyPr wrap="square" rtlCol="0">
            <a:spAutoFit/>
          </a:bodyPr>
          <a:lstStyle/>
          <a:p>
            <a:r>
              <a:rPr lang="es-UY" sz="1400" b="1" dirty="0"/>
              <a:t>Matemática</a:t>
            </a:r>
          </a:p>
        </p:txBody>
      </p:sp>
      <p:sp>
        <p:nvSpPr>
          <p:cNvPr id="18" name="17 CuadroTexto"/>
          <p:cNvSpPr txBox="1"/>
          <p:nvPr/>
        </p:nvSpPr>
        <p:spPr>
          <a:xfrm>
            <a:off x="2681748" y="2301714"/>
            <a:ext cx="2070276" cy="2246769"/>
          </a:xfrm>
          <a:prstGeom prst="rect">
            <a:avLst/>
          </a:prstGeom>
          <a:noFill/>
        </p:spPr>
        <p:txBody>
          <a:bodyPr wrap="square" rtlCol="0">
            <a:spAutoFit/>
          </a:bodyPr>
          <a:lstStyle/>
          <a:p>
            <a:r>
              <a:rPr lang="es-UY" sz="1400" dirty="0"/>
              <a:t>El porcentaje de alumnos debajo del nivel 3 se reduce 8 puntos porcentuales entre 2017 y 2023</a:t>
            </a:r>
          </a:p>
          <a:p>
            <a:endParaRPr lang="es-UY" sz="1400" dirty="0"/>
          </a:p>
          <a:p>
            <a:r>
              <a:rPr lang="es-UY" sz="1400" b="1" dirty="0"/>
              <a:t>Meta ANEP 2024 (menos del 43% debajo del nivel 3) se logró en 2023: 39,6%</a:t>
            </a:r>
          </a:p>
        </p:txBody>
      </p:sp>
      <p:pic>
        <p:nvPicPr>
          <p:cNvPr id="19" name="18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0" name="19 CuadroTexto"/>
          <p:cNvSpPr txBox="1"/>
          <p:nvPr/>
        </p:nvSpPr>
        <p:spPr>
          <a:xfrm>
            <a:off x="6912312" y="2310579"/>
            <a:ext cx="2070276" cy="2246769"/>
          </a:xfrm>
          <a:prstGeom prst="rect">
            <a:avLst/>
          </a:prstGeom>
          <a:noFill/>
        </p:spPr>
        <p:txBody>
          <a:bodyPr wrap="square" rtlCol="0">
            <a:spAutoFit/>
          </a:bodyPr>
          <a:lstStyle/>
          <a:p>
            <a:r>
              <a:rPr lang="es-UY" sz="1400" dirty="0"/>
              <a:t>El porcentaje de alumnos debajo del nivel 3 se reduce 6 puntos porcentuales entre 2017 y 2023</a:t>
            </a:r>
          </a:p>
          <a:p>
            <a:endParaRPr lang="es-UY" sz="1400" dirty="0"/>
          </a:p>
          <a:p>
            <a:r>
              <a:rPr lang="es-UY" sz="1400" b="1" dirty="0"/>
              <a:t>Meta ANEP 2024 (menos del 46% debajo del nivel 3) se logró en 2023: 44,7%</a:t>
            </a:r>
          </a:p>
        </p:txBody>
      </p:sp>
    </p:spTree>
    <p:extLst>
      <p:ext uri="{BB962C8B-B14F-4D97-AF65-F5344CB8AC3E}">
        <p14:creationId xmlns:p14="http://schemas.microsoft.com/office/powerpoint/2010/main" val="298514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title"/>
          </p:nvPr>
        </p:nvSpPr>
        <p:spPr/>
        <p:txBody>
          <a:bodyPr>
            <a:normAutofit/>
          </a:bodyPr>
          <a:lstStyle/>
          <a:p>
            <a:pPr algn="l"/>
            <a:r>
              <a:rPr lang="es-UY" sz="2800" dirty="0"/>
              <a:t>Brechas por contexto de centro</a:t>
            </a:r>
          </a:p>
        </p:txBody>
      </p:sp>
      <p:sp>
        <p:nvSpPr>
          <p:cNvPr id="10" name="9 CuadroTexto"/>
          <p:cNvSpPr txBox="1"/>
          <p:nvPr/>
        </p:nvSpPr>
        <p:spPr>
          <a:xfrm>
            <a:off x="971520" y="1133047"/>
            <a:ext cx="1440192" cy="307777"/>
          </a:xfrm>
          <a:prstGeom prst="rect">
            <a:avLst/>
          </a:prstGeom>
          <a:noFill/>
        </p:spPr>
        <p:txBody>
          <a:bodyPr wrap="square" rtlCol="0">
            <a:spAutoFit/>
          </a:bodyPr>
          <a:lstStyle/>
          <a:p>
            <a:r>
              <a:rPr lang="es-UY" sz="1400" b="1" dirty="0"/>
              <a:t>Lectura</a:t>
            </a:r>
          </a:p>
        </p:txBody>
      </p:sp>
      <p:sp>
        <p:nvSpPr>
          <p:cNvPr id="11" name="10 CuadroTexto"/>
          <p:cNvSpPr txBox="1"/>
          <p:nvPr/>
        </p:nvSpPr>
        <p:spPr>
          <a:xfrm>
            <a:off x="5292096" y="1131558"/>
            <a:ext cx="1440192" cy="307777"/>
          </a:xfrm>
          <a:prstGeom prst="rect">
            <a:avLst/>
          </a:prstGeom>
          <a:noFill/>
        </p:spPr>
        <p:txBody>
          <a:bodyPr wrap="square" rtlCol="0">
            <a:spAutoFit/>
          </a:bodyPr>
          <a:lstStyle/>
          <a:p>
            <a:r>
              <a:rPr lang="es-UY" sz="1400" b="1" dirty="0"/>
              <a:t>Matemática</a:t>
            </a: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CuadroTexto 10"/>
          <p:cNvSpPr txBox="1"/>
          <p:nvPr/>
        </p:nvSpPr>
        <p:spPr>
          <a:xfrm>
            <a:off x="2411712" y="2285223"/>
            <a:ext cx="557784" cy="307777"/>
          </a:xfrm>
          <a:prstGeom prst="rect">
            <a:avLst/>
          </a:prstGeom>
          <a:noFill/>
        </p:spPr>
        <p:txBody>
          <a:bodyPr wrap="square" rtlCol="0">
            <a:spAutoFit/>
          </a:bodyPr>
          <a:lstStyle/>
          <a:p>
            <a:r>
              <a:rPr lang="es-UY" dirty="0"/>
              <a:t>-9,9</a:t>
            </a:r>
          </a:p>
        </p:txBody>
      </p:sp>
      <p:cxnSp>
        <p:nvCxnSpPr>
          <p:cNvPr id="24" name="Conector recto de flecha 13"/>
          <p:cNvCxnSpPr/>
          <p:nvPr/>
        </p:nvCxnSpPr>
        <p:spPr>
          <a:xfrm>
            <a:off x="2231688" y="2523181"/>
            <a:ext cx="728952" cy="3186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a 14"/>
          <p:cNvGraphicFramePr>
            <a:graphicFrameLocks noGrp="1"/>
          </p:cNvGraphicFramePr>
          <p:nvPr>
            <p:extLst>
              <p:ext uri="{D42A27DB-BD31-4B8C-83A1-F6EECF244321}">
                <p14:modId xmlns:p14="http://schemas.microsoft.com/office/powerpoint/2010/main" val="2412068373"/>
              </p:ext>
            </p:extLst>
          </p:nvPr>
        </p:nvGraphicFramePr>
        <p:xfrm>
          <a:off x="3221820" y="2661762"/>
          <a:ext cx="1350180" cy="1657956"/>
        </p:xfrm>
        <a:graphic>
          <a:graphicData uri="http://schemas.openxmlformats.org/drawingml/2006/table">
            <a:tbl>
              <a:tblPr/>
              <a:tblGrid>
                <a:gridCol w="337545">
                  <a:extLst>
                    <a:ext uri="{9D8B030D-6E8A-4147-A177-3AD203B41FA5}">
                      <a16:colId xmlns:a16="http://schemas.microsoft.com/office/drawing/2014/main" xmlns="" val="20000"/>
                    </a:ext>
                  </a:extLst>
                </a:gridCol>
                <a:gridCol w="337545">
                  <a:extLst>
                    <a:ext uri="{9D8B030D-6E8A-4147-A177-3AD203B41FA5}">
                      <a16:colId xmlns:a16="http://schemas.microsoft.com/office/drawing/2014/main" xmlns="" val="20001"/>
                    </a:ext>
                  </a:extLst>
                </a:gridCol>
                <a:gridCol w="337545">
                  <a:extLst>
                    <a:ext uri="{9D8B030D-6E8A-4147-A177-3AD203B41FA5}">
                      <a16:colId xmlns:a16="http://schemas.microsoft.com/office/drawing/2014/main" xmlns="" val="20002"/>
                    </a:ext>
                  </a:extLst>
                </a:gridCol>
                <a:gridCol w="337545">
                  <a:extLst>
                    <a:ext uri="{9D8B030D-6E8A-4147-A177-3AD203B41FA5}">
                      <a16:colId xmlns:a16="http://schemas.microsoft.com/office/drawing/2014/main" xmlns="" val="20003"/>
                    </a:ext>
                  </a:extLst>
                </a:gridCol>
              </a:tblGrid>
              <a:tr h="1037694">
                <a:tc>
                  <a:txBody>
                    <a:bodyPr/>
                    <a:lstStyle/>
                    <a:p>
                      <a:pPr algn="l" fontAlgn="b"/>
                      <a:r>
                        <a:rPr lang="es-UY" sz="1000" b="0" i="0" u="none" strike="noStrike" dirty="0">
                          <a:solidFill>
                            <a:srgbClr val="000000"/>
                          </a:solidFill>
                          <a:effectLst/>
                          <a:latin typeface="+mn-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UY" sz="1000" b="1" i="0" u="none" strike="noStrike" dirty="0">
                          <a:solidFill>
                            <a:srgbClr val="000000"/>
                          </a:solidFill>
                          <a:effectLst/>
                          <a:latin typeface="+mn-lt"/>
                        </a:rPr>
                        <a:t>Muy favorable</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UY" sz="1000" b="1" i="0" u="none" strike="noStrike" dirty="0">
                          <a:solidFill>
                            <a:srgbClr val="000000"/>
                          </a:solidFill>
                          <a:effectLst/>
                          <a:latin typeface="+mn-lt"/>
                        </a:rPr>
                        <a:t>Muy desfavorable</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UY" sz="1000" b="1" i="0" u="none" strike="noStrike" dirty="0">
                          <a:solidFill>
                            <a:srgbClr val="000000"/>
                          </a:solidFill>
                          <a:effectLst/>
                          <a:latin typeface="+mn-lt"/>
                        </a:rPr>
                        <a:t>BRECHA</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10131">
                <a:tc>
                  <a:txBody>
                    <a:bodyPr/>
                    <a:lstStyle/>
                    <a:p>
                      <a:pPr algn="r" fontAlgn="b"/>
                      <a:r>
                        <a:rPr lang="es-UY" sz="1000" b="1" i="0" u="none" strike="noStrike" dirty="0">
                          <a:solidFill>
                            <a:srgbClr val="000000"/>
                          </a:solidFill>
                          <a:effectLst/>
                          <a:latin typeface="+mn-lt"/>
                        </a:rPr>
                        <a:t>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22,4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71,0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FF0000"/>
                          </a:solidFill>
                          <a:effectLst/>
                          <a:latin typeface="+mn-lt"/>
                        </a:rPr>
                        <a:t>48,6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0131">
                <a:tc>
                  <a:txBody>
                    <a:bodyPr/>
                    <a:lstStyle/>
                    <a:p>
                      <a:pPr algn="r" fontAlgn="b"/>
                      <a:r>
                        <a:rPr lang="es-UY" sz="1000" b="1" i="0" u="none" strike="noStrike" dirty="0">
                          <a:solidFill>
                            <a:srgbClr val="000000"/>
                          </a:solidFill>
                          <a:effectLst/>
                          <a:latin typeface="+mn-lt"/>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17,9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61,1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FF0000"/>
                          </a:solidFill>
                          <a:effectLst/>
                          <a:latin typeface="+mn-lt"/>
                        </a:rPr>
                        <a:t>43,2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26" name="CuadroTexto 19"/>
          <p:cNvSpPr txBox="1"/>
          <p:nvPr/>
        </p:nvSpPr>
        <p:spPr>
          <a:xfrm>
            <a:off x="3221820" y="2309906"/>
            <a:ext cx="1887495" cy="307777"/>
          </a:xfrm>
          <a:prstGeom prst="rect">
            <a:avLst/>
          </a:prstGeom>
          <a:noFill/>
        </p:spPr>
        <p:txBody>
          <a:bodyPr wrap="square" rtlCol="0">
            <a:spAutoFit/>
          </a:bodyPr>
          <a:lstStyle/>
          <a:p>
            <a:r>
              <a:rPr lang="es-UY" sz="1400" dirty="0"/>
              <a:t>% niveles 1 y 2</a:t>
            </a:r>
          </a:p>
        </p:txBody>
      </p:sp>
      <p:sp>
        <p:nvSpPr>
          <p:cNvPr id="27" name="26 CuadroTexto"/>
          <p:cNvSpPr txBox="1"/>
          <p:nvPr/>
        </p:nvSpPr>
        <p:spPr>
          <a:xfrm>
            <a:off x="611472" y="1442953"/>
            <a:ext cx="1440192" cy="276999"/>
          </a:xfrm>
          <a:prstGeom prst="rect">
            <a:avLst/>
          </a:prstGeom>
          <a:noFill/>
        </p:spPr>
        <p:txBody>
          <a:bodyPr wrap="square" rtlCol="0">
            <a:spAutoFit/>
          </a:bodyPr>
          <a:lstStyle/>
          <a:p>
            <a:r>
              <a:rPr lang="es-UY" sz="1200" dirty="0"/>
              <a:t>Muy favorable</a:t>
            </a:r>
          </a:p>
        </p:txBody>
      </p:sp>
      <p:sp>
        <p:nvSpPr>
          <p:cNvPr id="28" name="27 CuadroTexto"/>
          <p:cNvSpPr txBox="1"/>
          <p:nvPr/>
        </p:nvSpPr>
        <p:spPr>
          <a:xfrm>
            <a:off x="1961652" y="1439335"/>
            <a:ext cx="1440192" cy="276999"/>
          </a:xfrm>
          <a:prstGeom prst="rect">
            <a:avLst/>
          </a:prstGeom>
          <a:noFill/>
        </p:spPr>
        <p:txBody>
          <a:bodyPr wrap="square" rtlCol="0">
            <a:spAutoFit/>
          </a:bodyPr>
          <a:lstStyle/>
          <a:p>
            <a:r>
              <a:rPr lang="es-UY" sz="1200" dirty="0"/>
              <a:t>Muy desfavorable</a:t>
            </a:r>
          </a:p>
        </p:txBody>
      </p:sp>
      <p:pic>
        <p:nvPicPr>
          <p:cNvPr id="30" name="29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1" name="30 CuadroTexto"/>
          <p:cNvSpPr txBox="1"/>
          <p:nvPr/>
        </p:nvSpPr>
        <p:spPr>
          <a:xfrm>
            <a:off x="4932048" y="1452467"/>
            <a:ext cx="1440192" cy="276999"/>
          </a:xfrm>
          <a:prstGeom prst="rect">
            <a:avLst/>
          </a:prstGeom>
          <a:noFill/>
        </p:spPr>
        <p:txBody>
          <a:bodyPr wrap="square" rtlCol="0">
            <a:spAutoFit/>
          </a:bodyPr>
          <a:lstStyle/>
          <a:p>
            <a:r>
              <a:rPr lang="es-UY" sz="1200" dirty="0"/>
              <a:t>Muy favorable</a:t>
            </a:r>
          </a:p>
        </p:txBody>
      </p:sp>
      <p:sp>
        <p:nvSpPr>
          <p:cNvPr id="32" name="31 CuadroTexto"/>
          <p:cNvSpPr txBox="1"/>
          <p:nvPr/>
        </p:nvSpPr>
        <p:spPr>
          <a:xfrm>
            <a:off x="6192216" y="1448849"/>
            <a:ext cx="1440192" cy="276999"/>
          </a:xfrm>
          <a:prstGeom prst="rect">
            <a:avLst/>
          </a:prstGeom>
          <a:noFill/>
        </p:spPr>
        <p:txBody>
          <a:bodyPr wrap="square" rtlCol="0">
            <a:spAutoFit/>
          </a:bodyPr>
          <a:lstStyle/>
          <a:p>
            <a:r>
              <a:rPr lang="es-UY" sz="1200" dirty="0"/>
              <a:t>Muy desfavorable</a:t>
            </a:r>
          </a:p>
        </p:txBody>
      </p:sp>
      <p:sp>
        <p:nvSpPr>
          <p:cNvPr id="33" name="CuadroTexto 1"/>
          <p:cNvSpPr txBox="1"/>
          <p:nvPr/>
        </p:nvSpPr>
        <p:spPr>
          <a:xfrm>
            <a:off x="5412213" y="3566236"/>
            <a:ext cx="557784" cy="369332"/>
          </a:xfrm>
          <a:prstGeom prst="rect">
            <a:avLst/>
          </a:prstGeom>
          <a:noFill/>
        </p:spPr>
        <p:txBody>
          <a:bodyPr wrap="square" rtlCol="0">
            <a:spAutoFit/>
          </a:bodyPr>
          <a:lstStyle/>
          <a:p>
            <a:r>
              <a:rPr lang="es-UY" dirty="0"/>
              <a:t>-5</a:t>
            </a:r>
          </a:p>
        </p:txBody>
      </p:sp>
      <p:cxnSp>
        <p:nvCxnSpPr>
          <p:cNvPr id="34" name="Conector recto de flecha 13"/>
          <p:cNvCxnSpPr/>
          <p:nvPr/>
        </p:nvCxnSpPr>
        <p:spPr>
          <a:xfrm>
            <a:off x="5120928" y="3893689"/>
            <a:ext cx="801252" cy="1215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CuadroTexto 1"/>
          <p:cNvSpPr txBox="1"/>
          <p:nvPr/>
        </p:nvSpPr>
        <p:spPr>
          <a:xfrm>
            <a:off x="6642276" y="2121690"/>
            <a:ext cx="557784" cy="369332"/>
          </a:xfrm>
          <a:prstGeom prst="rect">
            <a:avLst/>
          </a:prstGeom>
          <a:noFill/>
        </p:spPr>
        <p:txBody>
          <a:bodyPr wrap="square" rtlCol="0">
            <a:spAutoFit/>
          </a:bodyPr>
          <a:lstStyle/>
          <a:p>
            <a:r>
              <a:rPr lang="es-UY" dirty="0"/>
              <a:t>-7,3</a:t>
            </a:r>
          </a:p>
        </p:txBody>
      </p:sp>
      <p:cxnSp>
        <p:nvCxnSpPr>
          <p:cNvPr id="37" name="Conector recto de flecha 13"/>
          <p:cNvCxnSpPr/>
          <p:nvPr/>
        </p:nvCxnSpPr>
        <p:spPr>
          <a:xfrm>
            <a:off x="6552264" y="2463794"/>
            <a:ext cx="689991" cy="1979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Tabla 14"/>
          <p:cNvGraphicFramePr>
            <a:graphicFrameLocks noGrp="1"/>
          </p:cNvGraphicFramePr>
          <p:nvPr>
            <p:extLst>
              <p:ext uri="{D42A27DB-BD31-4B8C-83A1-F6EECF244321}">
                <p14:modId xmlns:p14="http://schemas.microsoft.com/office/powerpoint/2010/main" val="1060509624"/>
              </p:ext>
            </p:extLst>
          </p:nvPr>
        </p:nvGraphicFramePr>
        <p:xfrm>
          <a:off x="7542396" y="2726562"/>
          <a:ext cx="1350180" cy="1657956"/>
        </p:xfrm>
        <a:graphic>
          <a:graphicData uri="http://schemas.openxmlformats.org/drawingml/2006/table">
            <a:tbl>
              <a:tblPr/>
              <a:tblGrid>
                <a:gridCol w="337545">
                  <a:extLst>
                    <a:ext uri="{9D8B030D-6E8A-4147-A177-3AD203B41FA5}">
                      <a16:colId xmlns:a16="http://schemas.microsoft.com/office/drawing/2014/main" xmlns="" val="20000"/>
                    </a:ext>
                  </a:extLst>
                </a:gridCol>
                <a:gridCol w="337545">
                  <a:extLst>
                    <a:ext uri="{9D8B030D-6E8A-4147-A177-3AD203B41FA5}">
                      <a16:colId xmlns:a16="http://schemas.microsoft.com/office/drawing/2014/main" xmlns="" val="20001"/>
                    </a:ext>
                  </a:extLst>
                </a:gridCol>
                <a:gridCol w="337545">
                  <a:extLst>
                    <a:ext uri="{9D8B030D-6E8A-4147-A177-3AD203B41FA5}">
                      <a16:colId xmlns:a16="http://schemas.microsoft.com/office/drawing/2014/main" xmlns="" val="20002"/>
                    </a:ext>
                  </a:extLst>
                </a:gridCol>
                <a:gridCol w="337545">
                  <a:extLst>
                    <a:ext uri="{9D8B030D-6E8A-4147-A177-3AD203B41FA5}">
                      <a16:colId xmlns:a16="http://schemas.microsoft.com/office/drawing/2014/main" xmlns="" val="20003"/>
                    </a:ext>
                  </a:extLst>
                </a:gridCol>
              </a:tblGrid>
              <a:tr h="1037694">
                <a:tc>
                  <a:txBody>
                    <a:bodyPr/>
                    <a:lstStyle/>
                    <a:p>
                      <a:pPr algn="l" fontAlgn="b"/>
                      <a:r>
                        <a:rPr lang="es-UY" sz="1000" b="0" i="0" u="none" strike="noStrike" dirty="0">
                          <a:solidFill>
                            <a:srgbClr val="000000"/>
                          </a:solidFill>
                          <a:effectLst/>
                          <a:latin typeface="+mn-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UY" sz="1000" b="1" i="0" u="none" strike="noStrike" dirty="0">
                          <a:solidFill>
                            <a:srgbClr val="000000"/>
                          </a:solidFill>
                          <a:effectLst/>
                          <a:latin typeface="+mn-lt"/>
                        </a:rPr>
                        <a:t>Muy favorable</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UY" sz="1000" b="1" i="0" u="none" strike="noStrike" dirty="0">
                          <a:solidFill>
                            <a:srgbClr val="000000"/>
                          </a:solidFill>
                          <a:effectLst/>
                          <a:latin typeface="+mn-lt"/>
                        </a:rPr>
                        <a:t>Muy desfavorable</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UY" sz="1000" b="1" i="0" u="none" strike="noStrike" dirty="0">
                          <a:solidFill>
                            <a:srgbClr val="000000"/>
                          </a:solidFill>
                          <a:effectLst/>
                          <a:latin typeface="+mn-lt"/>
                        </a:rPr>
                        <a:t>BRECHA</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10131">
                <a:tc>
                  <a:txBody>
                    <a:bodyPr/>
                    <a:lstStyle/>
                    <a:p>
                      <a:pPr algn="r" fontAlgn="b"/>
                      <a:r>
                        <a:rPr lang="es-UY" sz="1000" b="1" i="0" u="none" strike="noStrike" dirty="0">
                          <a:solidFill>
                            <a:srgbClr val="000000"/>
                          </a:solidFill>
                          <a:effectLst/>
                          <a:latin typeface="+mn-lt"/>
                        </a:rPr>
                        <a:t>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23,9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74,6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FF0000"/>
                          </a:solidFill>
                          <a:effectLst/>
                          <a:latin typeface="+mn-lt"/>
                        </a:rPr>
                        <a:t>50,7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0131">
                <a:tc>
                  <a:txBody>
                    <a:bodyPr/>
                    <a:lstStyle/>
                    <a:p>
                      <a:pPr algn="r" fontAlgn="b"/>
                      <a:r>
                        <a:rPr lang="es-UY" sz="1000" b="1" i="0" u="none" strike="noStrike" dirty="0">
                          <a:solidFill>
                            <a:srgbClr val="000000"/>
                          </a:solidFill>
                          <a:effectLst/>
                          <a:latin typeface="+mn-lt"/>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18,9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000000"/>
                          </a:solidFill>
                          <a:effectLst/>
                          <a:latin typeface="+mn-lt"/>
                        </a:rPr>
                        <a:t>67,4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Y" sz="1000" b="0" i="0" u="none" strike="noStrike" dirty="0">
                          <a:solidFill>
                            <a:srgbClr val="FF0000"/>
                          </a:solidFill>
                          <a:effectLst/>
                          <a:latin typeface="+mn-lt"/>
                        </a:rPr>
                        <a:t>48,5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2" name="CuadroTexto 19"/>
          <p:cNvSpPr txBox="1"/>
          <p:nvPr/>
        </p:nvSpPr>
        <p:spPr>
          <a:xfrm>
            <a:off x="7542396" y="2374706"/>
            <a:ext cx="1887495" cy="307777"/>
          </a:xfrm>
          <a:prstGeom prst="rect">
            <a:avLst/>
          </a:prstGeom>
          <a:noFill/>
        </p:spPr>
        <p:txBody>
          <a:bodyPr wrap="square" rtlCol="0">
            <a:spAutoFit/>
          </a:bodyPr>
          <a:lstStyle/>
          <a:p>
            <a:r>
              <a:rPr lang="es-UY" sz="1400" dirty="0"/>
              <a:t>% niveles 1 y 2</a:t>
            </a:r>
          </a:p>
        </p:txBody>
      </p:sp>
      <p:sp>
        <p:nvSpPr>
          <p:cNvPr id="21" name="CuadroTexto 1"/>
          <p:cNvSpPr txBox="1"/>
          <p:nvPr/>
        </p:nvSpPr>
        <p:spPr>
          <a:xfrm>
            <a:off x="971520" y="3582604"/>
            <a:ext cx="557784" cy="307777"/>
          </a:xfrm>
          <a:prstGeom prst="rect">
            <a:avLst/>
          </a:prstGeom>
          <a:noFill/>
        </p:spPr>
        <p:txBody>
          <a:bodyPr wrap="square" rtlCol="0">
            <a:spAutoFit/>
          </a:bodyPr>
          <a:lstStyle/>
          <a:p>
            <a:r>
              <a:rPr lang="es-UY" dirty="0"/>
              <a:t>-4,6</a:t>
            </a:r>
          </a:p>
        </p:txBody>
      </p:sp>
      <p:cxnSp>
        <p:nvCxnSpPr>
          <p:cNvPr id="29" name="Conector recto de flecha 13"/>
          <p:cNvCxnSpPr/>
          <p:nvPr/>
        </p:nvCxnSpPr>
        <p:spPr>
          <a:xfrm>
            <a:off x="800352" y="3890381"/>
            <a:ext cx="801252" cy="1215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24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par>
                          <p:cTn id="66" fill="hold">
                            <p:stCondLst>
                              <p:cond delay="1500"/>
                            </p:stCondLst>
                            <p:childTnLst>
                              <p:par>
                                <p:cTn id="67" presetID="22" presetClass="entr" presetSubtype="4"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down)">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par>
                          <p:cTn id="77" fill="hold">
                            <p:stCondLst>
                              <p:cond delay="0"/>
                            </p:stCondLst>
                            <p:childTnLst>
                              <p:par>
                                <p:cTn id="78" presetID="1" presetClass="entr" presetSubtype="0"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par>
                          <p:cTn id="87" fill="hold">
                            <p:stCondLst>
                              <p:cond delay="0"/>
                            </p:stCondLst>
                            <p:childTnLst>
                              <p:par>
                                <p:cTn id="88" presetID="1" presetClass="entr" presetSubtype="0" fill="hold" nodeType="afterEffect">
                                  <p:stCondLst>
                                    <p:cond delay="0"/>
                                  </p:stCondLst>
                                  <p:childTnLst>
                                    <p:set>
                                      <p:cBhvr>
                                        <p:cTn id="89"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2" grpId="0"/>
      <p:bldP spid="26" grpId="0"/>
      <p:bldP spid="27" grpId="0"/>
      <p:bldP spid="28" grpId="0"/>
      <p:bldP spid="31" grpId="0"/>
      <p:bldP spid="32" grpId="0"/>
      <p:bldP spid="33" grpId="0"/>
      <p:bldP spid="36" grpId="0"/>
      <p:bldP spid="42"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UY" sz="2800" dirty="0"/>
              <a:t>Inequidad</a:t>
            </a:r>
          </a:p>
        </p:txBody>
      </p:sp>
      <p:sp>
        <p:nvSpPr>
          <p:cNvPr id="10" name="9 CuadroTexto"/>
          <p:cNvSpPr txBox="1"/>
          <p:nvPr/>
        </p:nvSpPr>
        <p:spPr>
          <a:xfrm>
            <a:off x="971520" y="1223059"/>
            <a:ext cx="1440192" cy="307777"/>
          </a:xfrm>
          <a:prstGeom prst="rect">
            <a:avLst/>
          </a:prstGeom>
          <a:noFill/>
        </p:spPr>
        <p:txBody>
          <a:bodyPr wrap="square" rtlCol="0">
            <a:spAutoFit/>
          </a:bodyPr>
          <a:lstStyle/>
          <a:p>
            <a:r>
              <a:rPr lang="es-UY" sz="1400" b="1" dirty="0"/>
              <a:t>Lectura</a:t>
            </a:r>
          </a:p>
        </p:txBody>
      </p:sp>
      <p:sp>
        <p:nvSpPr>
          <p:cNvPr id="11" name="10 CuadroTexto"/>
          <p:cNvSpPr txBox="1"/>
          <p:nvPr/>
        </p:nvSpPr>
        <p:spPr>
          <a:xfrm>
            <a:off x="5292096" y="1221570"/>
            <a:ext cx="1440192" cy="307777"/>
          </a:xfrm>
          <a:prstGeom prst="rect">
            <a:avLst/>
          </a:prstGeom>
          <a:noFill/>
        </p:spPr>
        <p:txBody>
          <a:bodyPr wrap="square" rtlCol="0">
            <a:spAutoFit/>
          </a:bodyPr>
          <a:lstStyle/>
          <a:p>
            <a:r>
              <a:rPr lang="es-UY" sz="1400" b="1" dirty="0"/>
              <a:t>Matemática</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8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11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3" name="12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14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1" name="20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2" name="21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3" name="22 CuadroTexto"/>
          <p:cNvSpPr txBox="1"/>
          <p:nvPr/>
        </p:nvSpPr>
        <p:spPr>
          <a:xfrm>
            <a:off x="2411712" y="793127"/>
            <a:ext cx="5825028" cy="307777"/>
          </a:xfrm>
          <a:prstGeom prst="rect">
            <a:avLst/>
          </a:prstGeom>
          <a:noFill/>
        </p:spPr>
        <p:txBody>
          <a:bodyPr wrap="square" rtlCol="0">
            <a:spAutoFit/>
          </a:bodyPr>
          <a:lstStyle/>
          <a:p>
            <a:r>
              <a:rPr lang="es-UY" sz="1400" dirty="0"/>
              <a:t>Leve descenso de la inequidad en lectura y matemática de tercero</a:t>
            </a:r>
            <a:endParaRPr lang="es-UY" sz="1400" b="1" dirty="0"/>
          </a:p>
        </p:txBody>
      </p:sp>
    </p:spTree>
    <p:extLst>
      <p:ext uri="{BB962C8B-B14F-4D97-AF65-F5344CB8AC3E}">
        <p14:creationId xmlns:p14="http://schemas.microsoft.com/office/powerpoint/2010/main" val="156064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21690"/>
            <a:ext cx="8229600" cy="857250"/>
          </a:xfrm>
        </p:spPr>
        <p:txBody>
          <a:bodyPr>
            <a:noAutofit/>
          </a:bodyPr>
          <a:lstStyle/>
          <a:p>
            <a:pPr algn="l"/>
            <a:r>
              <a:rPr lang="es-UY" sz="2400" dirty="0"/>
              <a:t>Sexto año</a:t>
            </a:r>
          </a:p>
        </p:txBody>
      </p:sp>
    </p:spTree>
    <p:extLst>
      <p:ext uri="{BB962C8B-B14F-4D97-AF65-F5344CB8AC3E}">
        <p14:creationId xmlns:p14="http://schemas.microsoft.com/office/powerpoint/2010/main" val="26737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2">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1773</TotalTime>
  <Words>1602</Words>
  <Application>Microsoft Office PowerPoint</Application>
  <PresentationFormat>Presentación en pantalla (16:9)</PresentationFormat>
  <Paragraphs>190</Paragraphs>
  <Slides>24</Slides>
  <Notes>10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Roboto</vt:lpstr>
      <vt:lpstr>Tema de Office</vt:lpstr>
      <vt:lpstr>Presentación de PowerPoint</vt:lpstr>
      <vt:lpstr>¿Qué es Aristas?</vt:lpstr>
      <vt:lpstr>Presentación de PowerPoint</vt:lpstr>
      <vt:lpstr>Evolución de los desempeños en Aristas</vt:lpstr>
      <vt:lpstr>Tercer año</vt:lpstr>
      <vt:lpstr>Niveles de desempeño</vt:lpstr>
      <vt:lpstr>Brechas por contexto de centro</vt:lpstr>
      <vt:lpstr>Inequidad</vt:lpstr>
      <vt:lpstr>Sexto año</vt:lpstr>
      <vt:lpstr>Niveles de desempeño</vt:lpstr>
      <vt:lpstr>Brechas por contexto de centro</vt:lpstr>
      <vt:lpstr>Inequidad</vt:lpstr>
      <vt:lpstr>Presentación de PowerPoint</vt:lpstr>
      <vt:lpstr>Los vínculos y algunas características del equipo docente y de las prácticas de enseñanza contribuyen a explicar el efecto escolar, aun luego de controlar la incidencia del contexto</vt:lpstr>
      <vt:lpstr>Características del hogar, de los estudiantes, sus habilidades socioemocionales y trayectorias educativas contribuyen  a explicar las diferencias al interior de las escuelas</vt:lpstr>
      <vt:lpstr>Prácticas de aula</vt:lpstr>
      <vt:lpstr>Presentación de PowerPoint</vt:lpstr>
      <vt:lpstr>Percepciones de maestros y directores  sobre la transformación educativa</vt:lpstr>
      <vt:lpstr>Liderazgo y comunidad docente</vt:lpstr>
      <vt:lpstr>Presentación de PowerPoint</vt:lpstr>
      <vt:lpstr>Presentación de PowerPoint</vt:lpstr>
      <vt:lpstr>Habilidades socioemocionales (sexto)</vt:lpstr>
      <vt:lpstr>Aumento de las inasistencias durante las últimas dos semanas (noviembre 2023)</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Porcelli</dc:creator>
  <cp:lastModifiedBy>Carmen Haretche</cp:lastModifiedBy>
  <cp:revision>138</cp:revision>
  <dcterms:created xsi:type="dcterms:W3CDTF">2025-02-20T17:18:04Z</dcterms:created>
  <dcterms:modified xsi:type="dcterms:W3CDTF">2025-06-09T12:43:26Z</dcterms:modified>
</cp:coreProperties>
</file>