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3" r:id="rId3"/>
    <p:sldMasterId id="2147483665" r:id="rId4"/>
  </p:sldMasterIdLst>
  <p:notesMasterIdLst>
    <p:notesMasterId r:id="rId29"/>
  </p:notesMasterIdLst>
  <p:handoutMasterIdLst>
    <p:handoutMasterId r:id="rId30"/>
  </p:handoutMasterIdLst>
  <p:sldIdLst>
    <p:sldId id="256" r:id="rId5"/>
    <p:sldId id="257" r:id="rId6"/>
    <p:sldId id="262" r:id="rId7"/>
    <p:sldId id="264" r:id="rId8"/>
    <p:sldId id="265" r:id="rId9"/>
    <p:sldId id="266" r:id="rId10"/>
    <p:sldId id="267" r:id="rId11"/>
    <p:sldId id="268" r:id="rId12"/>
    <p:sldId id="293" r:id="rId13"/>
    <p:sldId id="295" r:id="rId14"/>
    <p:sldId id="271" r:id="rId15"/>
    <p:sldId id="284" r:id="rId16"/>
    <p:sldId id="285" r:id="rId17"/>
    <p:sldId id="280" r:id="rId18"/>
    <p:sldId id="303" r:id="rId19"/>
    <p:sldId id="301" r:id="rId20"/>
    <p:sldId id="308" r:id="rId21"/>
    <p:sldId id="309" r:id="rId22"/>
    <p:sldId id="310" r:id="rId23"/>
    <p:sldId id="297" r:id="rId24"/>
    <p:sldId id="270" r:id="rId25"/>
    <p:sldId id="269" r:id="rId26"/>
    <p:sldId id="282" r:id="rId27"/>
    <p:sldId id="260" r:id="rId28"/>
  </p:sldIdLst>
  <p:sldSz cx="9144000" cy="6858000" type="screen4x3"/>
  <p:notesSz cx="6769100" cy="9906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75396" autoAdjust="0"/>
  </p:normalViewPr>
  <p:slideViewPr>
    <p:cSldViewPr>
      <p:cViewPr>
        <p:scale>
          <a:sx n="64" d="100"/>
          <a:sy n="64" d="100"/>
        </p:scale>
        <p:origin x="-1176"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sz="quarter" idx="1"/>
          </p:nvPr>
        </p:nvSpPr>
        <p:spPr>
          <a:xfrm>
            <a:off x="3833813" y="0"/>
            <a:ext cx="2933700" cy="495300"/>
          </a:xfrm>
          <a:prstGeom prst="rect">
            <a:avLst/>
          </a:prstGeom>
        </p:spPr>
        <p:txBody>
          <a:bodyPr vert="horz" lIns="91440" tIns="45720" rIns="91440" bIns="45720" rtlCol="0"/>
          <a:lstStyle>
            <a:lvl1pPr algn="r">
              <a:defRPr sz="1200"/>
            </a:lvl1pPr>
          </a:lstStyle>
          <a:p>
            <a:fld id="{4CE4733D-C609-43AE-A99A-CFD45B977CF4}" type="datetimeFigureOut">
              <a:rPr lang="es-UY" smtClean="0"/>
              <a:t>06/10/2015</a:t>
            </a:fld>
            <a:endParaRPr lang="es-UY"/>
          </a:p>
        </p:txBody>
      </p:sp>
      <p:sp>
        <p:nvSpPr>
          <p:cNvPr id="4" name="3 Marcador de pie de página"/>
          <p:cNvSpPr>
            <a:spLocks noGrp="1"/>
          </p:cNvSpPr>
          <p:nvPr>
            <p:ph type="ftr" sz="quarter" idx="2"/>
          </p:nvPr>
        </p:nvSpPr>
        <p:spPr>
          <a:xfrm>
            <a:off x="0" y="9409113"/>
            <a:ext cx="2933700" cy="495300"/>
          </a:xfrm>
          <a:prstGeom prst="rect">
            <a:avLst/>
          </a:prstGeom>
        </p:spPr>
        <p:txBody>
          <a:bodyPr vert="horz" lIns="91440" tIns="45720" rIns="91440" bIns="45720" rtlCol="0" anchor="b"/>
          <a:lstStyle>
            <a:lvl1pPr algn="l">
              <a:defRPr sz="1200"/>
            </a:lvl1pPr>
          </a:lstStyle>
          <a:p>
            <a:endParaRPr lang="es-UY"/>
          </a:p>
        </p:txBody>
      </p:sp>
      <p:sp>
        <p:nvSpPr>
          <p:cNvPr id="5" name="4 Marcador de número de diapositiva"/>
          <p:cNvSpPr>
            <a:spLocks noGrp="1"/>
          </p:cNvSpPr>
          <p:nvPr>
            <p:ph type="sldNum" sz="quarter" idx="3"/>
          </p:nvPr>
        </p:nvSpPr>
        <p:spPr>
          <a:xfrm>
            <a:off x="3833813" y="9409113"/>
            <a:ext cx="2933700" cy="495300"/>
          </a:xfrm>
          <a:prstGeom prst="rect">
            <a:avLst/>
          </a:prstGeom>
        </p:spPr>
        <p:txBody>
          <a:bodyPr vert="horz" lIns="91440" tIns="45720" rIns="91440" bIns="45720" rtlCol="0" anchor="b"/>
          <a:lstStyle>
            <a:lvl1pPr algn="r">
              <a:defRPr sz="1200"/>
            </a:lvl1pPr>
          </a:lstStyle>
          <a:p>
            <a:fld id="{885788F6-0483-4C1B-9801-8D1A2CED8E91}" type="slidenum">
              <a:rPr lang="es-UY" smtClean="0"/>
              <a:t>‹Nº›</a:t>
            </a:fld>
            <a:endParaRPr lang="es-UY"/>
          </a:p>
        </p:txBody>
      </p:sp>
    </p:spTree>
    <p:extLst>
      <p:ext uri="{BB962C8B-B14F-4D97-AF65-F5344CB8AC3E}">
        <p14:creationId xmlns:p14="http://schemas.microsoft.com/office/powerpoint/2010/main" val="68128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es-UY" dirty="0"/>
          </a:p>
        </p:txBody>
      </p:sp>
      <p:sp>
        <p:nvSpPr>
          <p:cNvPr id="3" name="2 Marcador de fecha"/>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26AC7673-B850-4D76-A1BD-8BF60B018D59}" type="datetimeFigureOut">
              <a:rPr lang="es-UY" smtClean="0"/>
              <a:t>06/10/2015</a:t>
            </a:fld>
            <a:endParaRPr lang="es-UY" dirty="0"/>
          </a:p>
        </p:txBody>
      </p:sp>
      <p:sp>
        <p:nvSpPr>
          <p:cNvPr id="4" name="3 Marcador de imagen de diapositiva"/>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es-UY" dirty="0"/>
          </a:p>
        </p:txBody>
      </p:sp>
      <p:sp>
        <p:nvSpPr>
          <p:cNvPr id="5" name="4 Marcador de notas"/>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lang="es-UY" dirty="0"/>
          </a:p>
        </p:txBody>
      </p:sp>
      <p:sp>
        <p:nvSpPr>
          <p:cNvPr id="7" name="6 Marcador de número de diapositiva"/>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E1E73298-3D61-46DB-98BD-A7750B80E604}" type="slidenum">
              <a:rPr lang="es-UY" smtClean="0"/>
              <a:t>‹Nº›</a:t>
            </a:fld>
            <a:endParaRPr lang="es-UY" dirty="0"/>
          </a:p>
        </p:txBody>
      </p:sp>
    </p:spTree>
    <p:extLst>
      <p:ext uri="{BB962C8B-B14F-4D97-AF65-F5344CB8AC3E}">
        <p14:creationId xmlns:p14="http://schemas.microsoft.com/office/powerpoint/2010/main" val="1818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1</a:t>
            </a:fld>
            <a:endParaRPr lang="es-UY" dirty="0"/>
          </a:p>
        </p:txBody>
      </p:sp>
    </p:spTree>
    <p:extLst>
      <p:ext uri="{BB962C8B-B14F-4D97-AF65-F5344CB8AC3E}">
        <p14:creationId xmlns:p14="http://schemas.microsoft.com/office/powerpoint/2010/main" val="394526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En nuestro estudio nos propusimos como objetivo</a:t>
            </a:r>
            <a:r>
              <a:rPr lang="es-UY" baseline="0" dirty="0" smtClean="0"/>
              <a:t> analiza el efecto de las habilidades no-cognitivas seleccionadas en los desempeños cognitivos (en este caso Matemáticas), tomando en cuenta variables de control a nivel individual (sexo, nivel SE, repetición) y de centro (tipo, entorno y área). </a:t>
            </a:r>
          </a:p>
          <a:p>
            <a:r>
              <a:rPr lang="es-UY" baseline="0" dirty="0" smtClean="0"/>
              <a:t>Nos preguntamos también si este efecto es constante tomando en cuenta las características de los centros: público, escuelas técnicas y privados para tipos de centros, entornos socio-culturales y área geográfica (</a:t>
            </a:r>
            <a:r>
              <a:rPr lang="es-UY" baseline="0" dirty="0" err="1" smtClean="0"/>
              <a:t>mdeo</a:t>
            </a:r>
            <a:r>
              <a:rPr lang="es-UY" baseline="0" dirty="0" smtClean="0"/>
              <a:t> y AM e interior).</a:t>
            </a:r>
          </a:p>
          <a:p>
            <a:endParaRPr lang="es-UY" baseline="0" dirty="0" smtClean="0"/>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11</a:t>
            </a:fld>
            <a:endParaRPr lang="es-UY" dirty="0"/>
          </a:p>
        </p:txBody>
      </p:sp>
    </p:spTree>
    <p:extLst>
      <p:ext uri="{BB962C8B-B14F-4D97-AF65-F5344CB8AC3E}">
        <p14:creationId xmlns:p14="http://schemas.microsoft.com/office/powerpoint/2010/main" val="428927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1-Se modeliza utilizando modelos jerárquicos,</a:t>
            </a:r>
            <a:r>
              <a:rPr lang="es-MX" baseline="0" dirty="0" smtClean="0"/>
              <a:t> los cuales son apropiados para este tipo de datos.</a:t>
            </a:r>
          </a:p>
          <a:p>
            <a:r>
              <a:rPr lang="es-MX" baseline="0" dirty="0" smtClean="0"/>
              <a:t>2- Se seleccionan variables de control que los antecedentes indican que tienen un fuerte efecto sobre los desempeños</a:t>
            </a:r>
          </a:p>
          <a:p>
            <a:r>
              <a:rPr lang="es-MX" baseline="0" dirty="0" smtClean="0"/>
              <a:t>3- Luego de definido el modelo con las variables de control, se adicionan los índices por separado para estimar los efectos sobre el desempeño en matemática.</a:t>
            </a:r>
          </a:p>
          <a:p>
            <a:r>
              <a:rPr lang="es-MX" baseline="0" dirty="0" smtClean="0"/>
              <a:t>4- Por último, se estudia si el efecto de cada índice sobre el desempeño en matemática es constante o no para las distintas características del centro (interacción)</a:t>
            </a:r>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12</a:t>
            </a:fld>
            <a:endParaRPr lang="es-UY" dirty="0"/>
          </a:p>
        </p:txBody>
      </p:sp>
    </p:spTree>
    <p:extLst>
      <p:ext uri="{BB962C8B-B14F-4D97-AF65-F5344CB8AC3E}">
        <p14:creationId xmlns:p14="http://schemas.microsoft.com/office/powerpoint/2010/main" val="172396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1-Tenemos</a:t>
            </a:r>
            <a:r>
              <a:rPr lang="es-MX" baseline="0" dirty="0" smtClean="0"/>
              <a:t> variables propias de cada individuo, (sexo, Repetición, Índice socio económico), las cuales se sabe que tienen efectos sobre los desempeños en matemática (Variables de nivel 1)</a:t>
            </a:r>
          </a:p>
          <a:p>
            <a:r>
              <a:rPr lang="es-MX" baseline="0" dirty="0" smtClean="0"/>
              <a:t>2- Los estudiantes están agrupados en centros, estos centros tienen determinadas características que afectan a todos los estudiantes del centro (Tipo de centro, Región, Entorno Socio Cultural) (variables de Nivel 2). Los antecedentes dicen que estas variables también tienen efecto sobre los desempeños.</a:t>
            </a:r>
          </a:p>
          <a:p>
            <a:r>
              <a:rPr lang="es-MX" baseline="0" dirty="0" smtClean="0"/>
              <a:t>3- Luego de controlar por las estas variables, introduciremos al modelo los índices socioemocionales para estimar los efectos.</a:t>
            </a:r>
          </a:p>
          <a:p>
            <a:r>
              <a:rPr lang="es-MX" baseline="0" dirty="0" smtClean="0"/>
              <a:t>4- Los modelos jerárquicos son apropiados para estos casos, ya que respetan la estructura de los datos (estudiantes agrupados en centros)</a:t>
            </a:r>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13</a:t>
            </a:fld>
            <a:endParaRPr lang="es-UY" dirty="0"/>
          </a:p>
        </p:txBody>
      </p:sp>
    </p:spTree>
    <p:extLst>
      <p:ext uri="{BB962C8B-B14F-4D97-AF65-F5344CB8AC3E}">
        <p14:creationId xmlns:p14="http://schemas.microsoft.com/office/powerpoint/2010/main" val="183900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Nos</a:t>
            </a:r>
            <a:r>
              <a:rPr lang="es-MX" baseline="0" dirty="0" smtClean="0"/>
              <a:t> preguntamos, el efecto será constante para distintas </a:t>
            </a:r>
            <a:r>
              <a:rPr lang="es-MX" baseline="0" dirty="0" err="1" smtClean="0"/>
              <a:t>caracteristicas</a:t>
            </a:r>
            <a:r>
              <a:rPr lang="es-MX" baseline="0" dirty="0" smtClean="0"/>
              <a:t> del centro.</a:t>
            </a:r>
          </a:p>
          <a:p>
            <a:endParaRPr lang="es-MX" baseline="0" dirty="0" smtClean="0"/>
          </a:p>
          <a:p>
            <a:r>
              <a:rPr lang="es-MX" baseline="0" dirty="0" smtClean="0"/>
              <a:t>Para cada característica del centro de estima un efecto.</a:t>
            </a:r>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16</a:t>
            </a:fld>
            <a:endParaRPr lang="es-UY" dirty="0"/>
          </a:p>
        </p:txBody>
      </p:sp>
    </p:spTree>
    <p:extLst>
      <p:ext uri="{BB962C8B-B14F-4D97-AF65-F5344CB8AC3E}">
        <p14:creationId xmlns:p14="http://schemas.microsoft.com/office/powerpoint/2010/main" val="363140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Los</a:t>
            </a:r>
            <a:r>
              <a:rPr lang="es-MX" baseline="0" dirty="0" smtClean="0"/>
              <a:t> efectos son bastante parejos entre Montevideo y el interior.</a:t>
            </a:r>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17</a:t>
            </a:fld>
            <a:endParaRPr lang="es-UY" dirty="0"/>
          </a:p>
        </p:txBody>
      </p:sp>
    </p:spTree>
    <p:extLst>
      <p:ext uri="{BB962C8B-B14F-4D97-AF65-F5344CB8AC3E}">
        <p14:creationId xmlns:p14="http://schemas.microsoft.com/office/powerpoint/2010/main" val="302002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En primer lugar hay</a:t>
            </a:r>
            <a:r>
              <a:rPr lang="es-UY" baseline="0" dirty="0" smtClean="0"/>
              <a:t> que tomar en cuenta que estas variables no-cognitivas fueron evaluadas en relación a una sola asignatura: Matemática, y según los antecedentes, es una de las asignaturas que mayor ansiedad genera en los estudiantes.</a:t>
            </a:r>
          </a:p>
          <a:p>
            <a:r>
              <a:rPr lang="es-UY" baseline="0" dirty="0" smtClean="0"/>
              <a:t>Para la variable motivación, se encontró un efecto de poca importancia, y esto no condice con la literatura sobre el tema. Se puede pensar que esto se relaciona a que responde a una motivación instrumental (utilización de la </a:t>
            </a:r>
            <a:r>
              <a:rPr lang="es-UY" baseline="0" dirty="0" err="1" smtClean="0"/>
              <a:t>mat</a:t>
            </a:r>
            <a:r>
              <a:rPr lang="es-UY" baseline="0" dirty="0" smtClean="0"/>
              <a:t> para lograr un fin a largo plazo). También nos hace preguntarnos, debido a la complejidad de la medición de este tipo de habilidades, si los ítems son los más adecuados para nuestra población</a:t>
            </a:r>
          </a:p>
          <a:p>
            <a:r>
              <a:rPr lang="es-UY" baseline="0" dirty="0" smtClean="0"/>
              <a:t>Otro aspecto a tomar en cuenta es el modelo teórico que subyace a la elección de estas variables no-cognitivas, y que no se presenta por parte de la </a:t>
            </a:r>
            <a:r>
              <a:rPr lang="es-UY" baseline="0" dirty="0" err="1" smtClean="0"/>
              <a:t>ocde</a:t>
            </a:r>
            <a:r>
              <a:rPr lang="es-UY" baseline="0" dirty="0" smtClean="0"/>
              <a:t>  (en este caso de PISA 2012) como un modelo acabado, sino variables que si bien presentan cierta coherencia, no corresponden a un único modelo teórico.</a:t>
            </a:r>
          </a:p>
          <a:p>
            <a:r>
              <a:rPr lang="es-UY" baseline="0" dirty="0" smtClean="0"/>
              <a:t>Cabría pensar si es posible agregar otras variables que también entran en juego (ej. resiliencia, autorregulación) o cómo interactúan estas variables (algunas son inhibitorias de otras: caso auto-concepto y ansiedad).</a:t>
            </a:r>
            <a:endParaRPr lang="es-UY" dirty="0" smtClean="0"/>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21</a:t>
            </a:fld>
            <a:endParaRPr lang="es-UY" dirty="0"/>
          </a:p>
        </p:txBody>
      </p:sp>
    </p:spTree>
    <p:extLst>
      <p:ext uri="{BB962C8B-B14F-4D97-AF65-F5344CB8AC3E}">
        <p14:creationId xmlns:p14="http://schemas.microsoft.com/office/powerpoint/2010/main" val="127104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Un</a:t>
            </a:r>
            <a:r>
              <a:rPr lang="es-UY" baseline="0" dirty="0" smtClean="0"/>
              <a:t> aporte significativo de este estudio es la evidencia sobre el efecto de las habilidades no-cognitivas en el desempeño, que se mantiene aún controlando las variables de los niveles 1 y 2</a:t>
            </a:r>
          </a:p>
          <a:p>
            <a:r>
              <a:rPr lang="es-UY" baseline="0" dirty="0" smtClean="0"/>
              <a:t>Aparece la ansiedad como la dimensión con mayor impacto, presentando coherencia con la literatura existente sobre este tema, ya que el manejo emocional es uno de los elementos claves para responder a las tareas, junto con otros aspectos (como relacionamiento con pares y adultos, autorregulación, entre otros). </a:t>
            </a:r>
          </a:p>
          <a:p>
            <a:r>
              <a:rPr lang="es-UY" baseline="0" dirty="0" smtClean="0"/>
              <a:t>También aspectos como el auto-concepto y la autoeficacia aparecen como elementos claves, los cuales promueven una valoración subjetiva que, de ser negativa, funciona como una barrera frente al desempeño académico.</a:t>
            </a:r>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22</a:t>
            </a:fld>
            <a:endParaRPr lang="es-UY" dirty="0"/>
          </a:p>
        </p:txBody>
      </p:sp>
    </p:spTree>
    <p:extLst>
      <p:ext uri="{BB962C8B-B14F-4D97-AF65-F5344CB8AC3E}">
        <p14:creationId xmlns:p14="http://schemas.microsoft.com/office/powerpoint/2010/main" val="3095510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Este estudio nos muestra que, si bien las capacidades individuales cognitivas (medidas</a:t>
            </a:r>
            <a:r>
              <a:rPr lang="es-UY" baseline="0" dirty="0" smtClean="0"/>
              <a:t> a través de pruebas cognitivas o CI) son importantes, existen también otros elementos que pueden funcionar tanto como factores protectores o potenciadores, así como barreras frente al desempeño, y estas son las habilidades no-cognitivas. A su vez, la literatura nos dice que estos aspectos forman un conjunto de elementos que se retroalimentan, y que pueden incidir en el vínculo que el estudiante desarrolla hacia el centro educativo y su propio proceso educativo y que si bien están conformados por elementos personales (como rasgos de la personalidad), principalmente constituyen habilidades, creencias y conductas perfectamente maleables por el sistema educativo.</a:t>
            </a:r>
          </a:p>
          <a:p>
            <a:r>
              <a:rPr lang="es-UY" baseline="0" dirty="0" smtClean="0"/>
              <a:t>Por lo tanto, cuando pensamos la evaluación educativa, es necesario tomar en cuenta la evaluación de competencias cognitivas (como se realiza en PISA) y también incorporar aspectos del contexto y las habilidades socio-emocionales (definiendo un marco desde el cual evaluarlos) para comprender de forma más integral el proceso de desempeño del estudiante en distintas áreas.</a:t>
            </a:r>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23</a:t>
            </a:fld>
            <a:endParaRPr lang="es-UY" dirty="0"/>
          </a:p>
        </p:txBody>
      </p:sp>
    </p:spTree>
    <p:extLst>
      <p:ext uri="{BB962C8B-B14F-4D97-AF65-F5344CB8AC3E}">
        <p14:creationId xmlns:p14="http://schemas.microsoft.com/office/powerpoint/2010/main" val="376098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UY" sz="1200" kern="1200" dirty="0" smtClean="0">
                <a:solidFill>
                  <a:schemeClr val="tx1"/>
                </a:solidFill>
                <a:effectLst/>
                <a:latin typeface="+mn-lt"/>
                <a:ea typeface="+mn-ea"/>
                <a:cs typeface="+mn-cs"/>
              </a:rPr>
              <a:t>Desarrollada por la </a:t>
            </a:r>
            <a:r>
              <a:rPr lang="es-MX" sz="1200" kern="1200" dirty="0" smtClean="0">
                <a:solidFill>
                  <a:schemeClr val="tx1"/>
                </a:solidFill>
                <a:effectLst/>
                <a:latin typeface="+mn-lt"/>
                <a:ea typeface="+mn-ea"/>
                <a:cs typeface="+mn-cs"/>
              </a:rPr>
              <a:t>Organización para la Cooperación del Desarrollo Económico (OCDE).</a:t>
            </a:r>
            <a:endParaRPr lang="es-UY"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Es la única fuente en educación media de información estandarizada, sistemática y representativa a nivel nacional sobre los desempeños académicos</a:t>
            </a:r>
            <a:endParaRPr lang="es-UY"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Su objetivo: evaluar las </a:t>
            </a:r>
            <a:r>
              <a:rPr lang="es-MX" sz="1200" b="1" kern="1200" dirty="0" smtClean="0">
                <a:solidFill>
                  <a:schemeClr val="tx1"/>
                </a:solidFill>
                <a:effectLst/>
                <a:latin typeface="+mn-lt"/>
                <a:ea typeface="+mn-ea"/>
                <a:cs typeface="+mn-cs"/>
              </a:rPr>
              <a:t>competencias</a:t>
            </a:r>
            <a:r>
              <a:rPr lang="es-MX" sz="1200" kern="1200" dirty="0" smtClean="0">
                <a:solidFill>
                  <a:schemeClr val="tx1"/>
                </a:solidFill>
                <a:effectLst/>
                <a:latin typeface="+mn-lt"/>
                <a:ea typeface="+mn-ea"/>
                <a:cs typeface="+mn-cs"/>
              </a:rPr>
              <a:t> cognitivas a estudiantes de 15 años inscriptos en el sistema educativo post-primaria. Esto quiere decir que no evalúa contenidos, sino la capacidad de resolver un problema en concreto a partir de la movilización de conocimientos específicos.</a:t>
            </a:r>
            <a:endParaRPr lang="es-UY"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Se aplica cada 3 años desde el 2000. Uruguay participa desde el 2003. </a:t>
            </a:r>
            <a:endParaRPr lang="es-UY"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En 2012 se hizo énfasis en Matemática</a:t>
            </a:r>
            <a:endParaRPr lang="es-UY" sz="1200" kern="1200" dirty="0" smtClean="0">
              <a:solidFill>
                <a:schemeClr val="tx1"/>
              </a:solidFill>
              <a:effectLst/>
              <a:latin typeface="+mn-lt"/>
              <a:ea typeface="+mn-ea"/>
              <a:cs typeface="+mn-cs"/>
            </a:endParaRPr>
          </a:p>
          <a:p>
            <a:endParaRPr lang="es-UY" dirty="0" smtClean="0"/>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2</a:t>
            </a:fld>
            <a:endParaRPr lang="es-UY" dirty="0"/>
          </a:p>
        </p:txBody>
      </p:sp>
    </p:spTree>
    <p:extLst>
      <p:ext uri="{BB962C8B-B14F-4D97-AF65-F5344CB8AC3E}">
        <p14:creationId xmlns:p14="http://schemas.microsoft.com/office/powerpoint/2010/main" val="126019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MX" sz="1200" kern="1200" dirty="0" smtClean="0">
                <a:solidFill>
                  <a:schemeClr val="tx1"/>
                </a:solidFill>
                <a:effectLst/>
                <a:latin typeface="+mn-lt"/>
                <a:ea typeface="+mn-ea"/>
                <a:cs typeface="+mn-cs"/>
              </a:rPr>
              <a:t>Aspectos contextuales por medio de llenado de formularios que permiten aproximarse a las realidades de los centros educativos: completados por los directores de cada centro y refieren al sistema escolar y el entorno de aprendizaje</a:t>
            </a:r>
            <a:endParaRPr lang="es-UY"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Aspectos sobre los estudiantes, sus hogares, su centro educativo y experiencias de aprendizaje</a:t>
            </a:r>
            <a:endParaRPr lang="es-UY" sz="1200" kern="1200" dirty="0" smtClean="0">
              <a:solidFill>
                <a:schemeClr val="tx1"/>
              </a:solidFill>
              <a:effectLst/>
              <a:latin typeface="+mn-lt"/>
              <a:ea typeface="+mn-ea"/>
              <a:cs typeface="+mn-cs"/>
            </a:endParaRPr>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3</a:t>
            </a:fld>
            <a:endParaRPr lang="es-UY" dirty="0"/>
          </a:p>
        </p:txBody>
      </p:sp>
    </p:spTree>
    <p:extLst>
      <p:ext uri="{BB962C8B-B14F-4D97-AF65-F5344CB8AC3E}">
        <p14:creationId xmlns:p14="http://schemas.microsoft.com/office/powerpoint/2010/main" val="360967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s-MX" sz="1200" b="1" kern="1200" dirty="0" smtClean="0">
                <a:solidFill>
                  <a:schemeClr val="tx1"/>
                </a:solidFill>
                <a:effectLst/>
                <a:latin typeface="+mn-lt"/>
                <a:ea typeface="+mn-ea"/>
                <a:cs typeface="+mn-cs"/>
              </a:rPr>
              <a:t>Sentido de pertenencia</a:t>
            </a:r>
            <a:r>
              <a:rPr lang="es-MX" sz="1200" kern="1200" dirty="0" smtClean="0">
                <a:solidFill>
                  <a:schemeClr val="tx1"/>
                </a:solidFill>
                <a:effectLst/>
                <a:latin typeface="+mn-lt"/>
                <a:ea typeface="+mn-ea"/>
                <a:cs typeface="+mn-cs"/>
              </a:rPr>
              <a:t>: sentimientos de felicidad, integración y satisfacción en el centro educativo</a:t>
            </a:r>
            <a:endParaRPr lang="es-UY" sz="1200" kern="1200" dirty="0" smtClean="0">
              <a:solidFill>
                <a:schemeClr val="tx1"/>
              </a:solidFill>
              <a:effectLst/>
              <a:latin typeface="+mn-lt"/>
              <a:ea typeface="+mn-ea"/>
              <a:cs typeface="+mn-cs"/>
            </a:endParaRPr>
          </a:p>
          <a:p>
            <a:pPr lvl="1"/>
            <a:r>
              <a:rPr lang="es-MX" sz="1200" b="1" kern="1200" dirty="0" smtClean="0">
                <a:solidFill>
                  <a:schemeClr val="tx1"/>
                </a:solidFill>
                <a:effectLst/>
                <a:latin typeface="+mn-lt"/>
                <a:ea typeface="+mn-ea"/>
                <a:cs typeface="+mn-cs"/>
              </a:rPr>
              <a:t>Actitudes hacia la educación: </a:t>
            </a:r>
            <a:r>
              <a:rPr lang="es-MX" sz="1200" kern="1200" dirty="0" smtClean="0">
                <a:solidFill>
                  <a:schemeClr val="tx1"/>
                </a:solidFill>
                <a:effectLst/>
                <a:latin typeface="+mn-lt"/>
                <a:ea typeface="+mn-ea"/>
                <a:cs typeface="+mn-cs"/>
              </a:rPr>
              <a:t>importancia de la Educación Media para su futuro y de la importancia y el placer que obtienen por esforzarse en su aprendizaje</a:t>
            </a:r>
            <a:endParaRPr lang="es-UY" sz="1200" kern="1200" dirty="0" smtClean="0">
              <a:solidFill>
                <a:schemeClr val="tx1"/>
              </a:solidFill>
              <a:effectLst/>
              <a:latin typeface="+mn-lt"/>
              <a:ea typeface="+mn-ea"/>
              <a:cs typeface="+mn-cs"/>
            </a:endParaRPr>
          </a:p>
          <a:p>
            <a:pPr lvl="1"/>
            <a:r>
              <a:rPr lang="es-MX" sz="1200" b="1" kern="1200" dirty="0" smtClean="0">
                <a:solidFill>
                  <a:schemeClr val="tx1"/>
                </a:solidFill>
                <a:effectLst/>
                <a:latin typeface="+mn-lt"/>
                <a:ea typeface="+mn-ea"/>
                <a:cs typeface="+mn-cs"/>
              </a:rPr>
              <a:t>Impuntualidad:</a:t>
            </a:r>
            <a:r>
              <a:rPr lang="es-MX" sz="1200" kern="1200" dirty="0" smtClean="0">
                <a:solidFill>
                  <a:schemeClr val="tx1"/>
                </a:solidFill>
                <a:effectLst/>
                <a:latin typeface="+mn-lt"/>
                <a:ea typeface="+mn-ea"/>
                <a:cs typeface="+mn-cs"/>
              </a:rPr>
              <a:t> si llegaron tarde al centro educativo en las dos semanas previas a la realización de la prueba</a:t>
            </a:r>
            <a:endParaRPr lang="es-UY" sz="1200" kern="1200" dirty="0" smtClean="0">
              <a:solidFill>
                <a:schemeClr val="tx1"/>
              </a:solidFill>
              <a:effectLst/>
              <a:latin typeface="+mn-lt"/>
              <a:ea typeface="+mn-ea"/>
              <a:cs typeface="+mn-cs"/>
            </a:endParaRPr>
          </a:p>
          <a:p>
            <a:pPr lvl="1"/>
            <a:r>
              <a:rPr lang="es-MX" sz="1200" b="1" kern="1200" dirty="0" smtClean="0">
                <a:solidFill>
                  <a:schemeClr val="tx1"/>
                </a:solidFill>
                <a:effectLst/>
                <a:latin typeface="+mn-lt"/>
                <a:ea typeface="+mn-ea"/>
                <a:cs typeface="+mn-cs"/>
              </a:rPr>
              <a:t>Ausentismo:</a:t>
            </a:r>
            <a:r>
              <a:rPr lang="es-MX" sz="1200" kern="1200" dirty="0" smtClean="0">
                <a:solidFill>
                  <a:schemeClr val="tx1"/>
                </a:solidFill>
                <a:effectLst/>
                <a:latin typeface="+mn-lt"/>
                <a:ea typeface="+mn-ea"/>
                <a:cs typeface="+mn-cs"/>
              </a:rPr>
              <a:t> si faltaron a algunas clases sin autorización o se ausentaron del centro días enteros en las dos semanas previas a la realización de la prueba</a:t>
            </a:r>
            <a:endParaRPr lang="es-UY" sz="1200" kern="1200" dirty="0" smtClean="0">
              <a:solidFill>
                <a:schemeClr val="tx1"/>
              </a:solidFill>
              <a:effectLst/>
              <a:latin typeface="+mn-lt"/>
              <a:ea typeface="+mn-ea"/>
              <a:cs typeface="+mn-cs"/>
            </a:endParaRPr>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5</a:t>
            </a:fld>
            <a:endParaRPr lang="es-UY" dirty="0"/>
          </a:p>
        </p:txBody>
      </p:sp>
    </p:spTree>
    <p:extLst>
      <p:ext uri="{BB962C8B-B14F-4D97-AF65-F5344CB8AC3E}">
        <p14:creationId xmlns:p14="http://schemas.microsoft.com/office/powerpoint/2010/main" val="357661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s-MX" sz="1200" b="1" kern="1200" dirty="0" smtClean="0">
                <a:solidFill>
                  <a:schemeClr val="tx1"/>
                </a:solidFill>
                <a:effectLst/>
                <a:latin typeface="+mn-lt"/>
                <a:ea typeface="+mn-ea"/>
                <a:cs typeface="+mn-cs"/>
              </a:rPr>
              <a:t>Perseverancia: </a:t>
            </a:r>
            <a:r>
              <a:rPr lang="es-ES_tradnl" sz="1200" kern="1200" dirty="0" smtClean="0">
                <a:solidFill>
                  <a:schemeClr val="tx1"/>
                </a:solidFill>
                <a:effectLst/>
                <a:latin typeface="+mn-lt"/>
                <a:ea typeface="+mn-ea"/>
                <a:cs typeface="+mn-cs"/>
              </a:rPr>
              <a:t>voluntad del estudiante de trabajar en problemas difíciles aun cuando estos son inesperados</a:t>
            </a:r>
            <a:endParaRPr lang="es-UY" sz="1200" kern="1200" dirty="0" smtClean="0">
              <a:solidFill>
                <a:schemeClr val="tx1"/>
              </a:solidFill>
              <a:effectLst/>
              <a:latin typeface="+mn-lt"/>
              <a:ea typeface="+mn-ea"/>
              <a:cs typeface="+mn-cs"/>
            </a:endParaRPr>
          </a:p>
          <a:p>
            <a:pPr lvl="1"/>
            <a:r>
              <a:rPr lang="es-MX" sz="1200" b="1" kern="1200" dirty="0" smtClean="0">
                <a:solidFill>
                  <a:schemeClr val="tx1"/>
                </a:solidFill>
                <a:effectLst/>
                <a:latin typeface="+mn-lt"/>
                <a:ea typeface="+mn-ea"/>
                <a:cs typeface="+mn-cs"/>
              </a:rPr>
              <a:t>Apertura:</a:t>
            </a:r>
            <a:r>
              <a:rPr lang="es-MX" sz="1200" kern="1200" dirty="0" smtClean="0">
                <a:solidFill>
                  <a:schemeClr val="tx1"/>
                </a:solidFill>
                <a:effectLst/>
                <a:latin typeface="+mn-lt"/>
                <a:ea typeface="+mn-ea"/>
                <a:cs typeface="+mn-cs"/>
              </a:rPr>
              <a:t> </a:t>
            </a:r>
            <a:r>
              <a:rPr lang="es-UY" sz="1200" kern="1200" dirty="0" smtClean="0">
                <a:solidFill>
                  <a:schemeClr val="tx1"/>
                </a:solidFill>
                <a:effectLst/>
                <a:latin typeface="+mn-lt"/>
                <a:ea typeface="+mn-ea"/>
                <a:cs typeface="+mn-cs"/>
              </a:rPr>
              <a:t>la apertura y voluntad de los estudiantes a involucrarse con los problemas de matemática</a:t>
            </a:r>
          </a:p>
          <a:p>
            <a:pPr lvl="1"/>
            <a:r>
              <a:rPr lang="es-MX" sz="1200" b="1" kern="1200" dirty="0" smtClean="0">
                <a:solidFill>
                  <a:schemeClr val="tx1"/>
                </a:solidFill>
                <a:effectLst/>
                <a:latin typeface="+mn-lt"/>
                <a:ea typeface="+mn-ea"/>
                <a:cs typeface="+mn-cs"/>
              </a:rPr>
              <a:t>Locus de control:</a:t>
            </a:r>
            <a:r>
              <a:rPr lang="es-MX" sz="1200" kern="1200" dirty="0" smtClean="0">
                <a:solidFill>
                  <a:schemeClr val="tx1"/>
                </a:solidFill>
                <a:effectLst/>
                <a:latin typeface="+mn-lt"/>
                <a:ea typeface="+mn-ea"/>
                <a:cs typeface="+mn-cs"/>
              </a:rPr>
              <a:t> </a:t>
            </a:r>
            <a:r>
              <a:rPr lang="es-UY" sz="1200" kern="1200" dirty="0" smtClean="0">
                <a:solidFill>
                  <a:schemeClr val="tx1"/>
                </a:solidFill>
                <a:effectLst/>
                <a:latin typeface="+mn-lt"/>
                <a:ea typeface="+mn-ea"/>
                <a:cs typeface="+mn-cs"/>
              </a:rPr>
              <a:t>medida en que el individuo atribuye la explicación de experiencias actuales a decisiones o actitudes propias (identificado como locus interno, como por ejemplo el estudiar para una prueba) o a acciones y decisiones tomadas por otros</a:t>
            </a:r>
          </a:p>
          <a:p>
            <a:pPr lvl="1"/>
            <a:r>
              <a:rPr lang="es-MX" sz="1200" b="1" kern="1200" dirty="0" smtClean="0">
                <a:solidFill>
                  <a:schemeClr val="tx1"/>
                </a:solidFill>
                <a:effectLst/>
                <a:latin typeface="+mn-lt"/>
                <a:ea typeface="+mn-ea"/>
                <a:cs typeface="+mn-cs"/>
              </a:rPr>
              <a:t>Motivación:</a:t>
            </a:r>
            <a:r>
              <a:rPr lang="es-MX" sz="1200" kern="1200" dirty="0" smtClean="0">
                <a:solidFill>
                  <a:schemeClr val="tx1"/>
                </a:solidFill>
                <a:effectLst/>
                <a:latin typeface="+mn-lt"/>
                <a:ea typeface="+mn-ea"/>
                <a:cs typeface="+mn-cs"/>
              </a:rPr>
              <a:t> </a:t>
            </a:r>
            <a:r>
              <a:rPr lang="es-UY" sz="1200" kern="1200" dirty="0" smtClean="0">
                <a:solidFill>
                  <a:schemeClr val="tx1"/>
                </a:solidFill>
                <a:effectLst/>
                <a:latin typeface="+mn-lt"/>
                <a:ea typeface="+mn-ea"/>
                <a:cs typeface="+mn-cs"/>
              </a:rPr>
              <a:t>El primero refiere al gusto e interés por aprender dicha asignatura —motivación intrínseca—, mientras que el segundo identifica la utilidad que le provee aprender —motivación instrumental</a:t>
            </a:r>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6</a:t>
            </a:fld>
            <a:endParaRPr lang="es-UY" dirty="0"/>
          </a:p>
        </p:txBody>
      </p:sp>
    </p:spTree>
    <p:extLst>
      <p:ext uri="{BB962C8B-B14F-4D97-AF65-F5344CB8AC3E}">
        <p14:creationId xmlns:p14="http://schemas.microsoft.com/office/powerpoint/2010/main" val="281091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b="1" dirty="0" smtClean="0"/>
              <a:t>Autoeficacia: </a:t>
            </a:r>
            <a:r>
              <a:rPr lang="es-UY" dirty="0" smtClean="0"/>
              <a:t>creencias de que a través de la propia acción se puede lograr un objetivo deseado</a:t>
            </a:r>
          </a:p>
          <a:p>
            <a:r>
              <a:rPr lang="es-UY" b="1" dirty="0" smtClean="0"/>
              <a:t>Auto-concepto: </a:t>
            </a:r>
            <a:r>
              <a:rPr lang="es-UY" dirty="0" smtClean="0"/>
              <a:t>creencia de las propias capacidades para responder a las demandas</a:t>
            </a:r>
            <a:endParaRPr lang="es-UY" b="1" dirty="0" smtClean="0"/>
          </a:p>
          <a:p>
            <a:r>
              <a:rPr lang="es-UY" b="1" dirty="0" smtClean="0"/>
              <a:t>Ansiedad</a:t>
            </a:r>
            <a:r>
              <a:rPr lang="es-UY" dirty="0" smtClean="0"/>
              <a:t>: emocionalidad negativa que surge al interpretar que los recursos propios son insuficientes para responder a una demanda. Genera sentimientos de miedo e impotencia</a:t>
            </a:r>
          </a:p>
          <a:p>
            <a:r>
              <a:rPr lang="es-UY" b="1" dirty="0" smtClean="0"/>
              <a:t>Disposiciones</a:t>
            </a:r>
            <a:r>
              <a:rPr lang="es-UY" b="1" baseline="0" dirty="0" smtClean="0"/>
              <a:t> hacia la matemática</a:t>
            </a:r>
            <a:r>
              <a:rPr lang="es-UY" baseline="0" dirty="0" smtClean="0"/>
              <a:t>: intenciones de usar la Mat en el futuro y acerca de si sus padres, amigos y pares valoran o disfrutan la Mat.</a:t>
            </a:r>
          </a:p>
          <a:p>
            <a:r>
              <a:rPr lang="es-UY" b="1" baseline="0" dirty="0" smtClean="0"/>
              <a:t>Actitudes y comportamientos en </a:t>
            </a:r>
            <a:r>
              <a:rPr lang="es-UY" b="1" baseline="0" dirty="0" err="1" smtClean="0"/>
              <a:t>mat</a:t>
            </a:r>
            <a:r>
              <a:rPr lang="es-UY" baseline="0" dirty="0" err="1" smtClean="0"/>
              <a:t>.</a:t>
            </a:r>
            <a:r>
              <a:rPr lang="es-UY" baseline="0" dirty="0" smtClean="0"/>
              <a:t>: participación en actividades vinculadas a las Mat.</a:t>
            </a:r>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7</a:t>
            </a:fld>
            <a:endParaRPr lang="es-UY" dirty="0"/>
          </a:p>
        </p:txBody>
      </p:sp>
    </p:spTree>
    <p:extLst>
      <p:ext uri="{BB962C8B-B14F-4D97-AF65-F5344CB8AC3E}">
        <p14:creationId xmlns:p14="http://schemas.microsoft.com/office/powerpoint/2010/main" val="327722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dirty="0" smtClean="0"/>
              <a:t>Se</a:t>
            </a:r>
            <a:r>
              <a:rPr lang="es-UY" baseline="0" dirty="0" smtClean="0"/>
              <a:t> seleccionaron sólo las dimensiones más vinculadas a las habilidades socio-emocionales que nos interesa investigar desde </a:t>
            </a:r>
            <a:r>
              <a:rPr lang="es-UY" baseline="0" dirty="0" err="1" smtClean="0"/>
              <a:t>INEEd</a:t>
            </a:r>
            <a:endParaRPr lang="es-UY" baseline="0" dirty="0" smtClean="0"/>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8</a:t>
            </a:fld>
            <a:endParaRPr lang="es-UY" dirty="0"/>
          </a:p>
        </p:txBody>
      </p:sp>
    </p:spTree>
    <p:extLst>
      <p:ext uri="{BB962C8B-B14F-4D97-AF65-F5344CB8AC3E}">
        <p14:creationId xmlns:p14="http://schemas.microsoft.com/office/powerpoint/2010/main" val="306040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La</a:t>
            </a:r>
            <a:r>
              <a:rPr lang="es-UY" baseline="0" dirty="0" smtClean="0"/>
              <a:t> ANEP realiza un informe sobre las pruebas PISA. </a:t>
            </a:r>
          </a:p>
          <a:p>
            <a:r>
              <a:rPr lang="es-UY" baseline="0" dirty="0" smtClean="0"/>
              <a:t>Para dimensiones no-cognitivas realiza un análisis descriptivo de las respuestas y compara con los datos de la OCDE</a:t>
            </a:r>
          </a:p>
          <a:p>
            <a:r>
              <a:rPr lang="es-UY" baseline="0" dirty="0" smtClean="0"/>
              <a:t>Analiza los puntajes para cada índice a partir del puntaje promedio en </a:t>
            </a:r>
            <a:r>
              <a:rPr lang="es-UY" baseline="0" dirty="0" err="1" smtClean="0"/>
              <a:t>mat.</a:t>
            </a:r>
            <a:endParaRPr lang="es-UY" baseline="0" dirty="0" smtClean="0"/>
          </a:p>
          <a:p>
            <a:r>
              <a:rPr lang="es-UY" baseline="0" dirty="0" smtClean="0"/>
              <a:t>Estos resultados fueron tomados como punto de partida para nuestro informe, y condicen con los hallazgos y constituye un análisis diferente al que nosotros realizamos</a:t>
            </a:r>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9</a:t>
            </a:fld>
            <a:endParaRPr lang="es-UY" dirty="0"/>
          </a:p>
        </p:txBody>
      </p:sp>
    </p:spTree>
    <p:extLst>
      <p:ext uri="{BB962C8B-B14F-4D97-AF65-F5344CB8AC3E}">
        <p14:creationId xmlns:p14="http://schemas.microsoft.com/office/powerpoint/2010/main" val="329405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smtClean="0"/>
              <a:t>La </a:t>
            </a:r>
            <a:r>
              <a:rPr lang="es-UY" dirty="0" err="1" smtClean="0"/>
              <a:t>ocde</a:t>
            </a:r>
            <a:r>
              <a:rPr lang="es-UY" dirty="0" smtClean="0"/>
              <a:t> realiza un análisis</a:t>
            </a:r>
            <a:r>
              <a:rPr lang="es-UY" baseline="0" dirty="0" smtClean="0"/>
              <a:t> descriptivo a través de regresiones lineales simples </a:t>
            </a:r>
          </a:p>
          <a:p>
            <a:r>
              <a:rPr lang="es-UY" baseline="0" dirty="0" smtClean="0"/>
              <a:t>Analiza los índices y el desempeño a partir de los estudiantes con desempeños más bajos y más altos.</a:t>
            </a:r>
          </a:p>
          <a:p>
            <a:endParaRPr lang="es-UY" dirty="0"/>
          </a:p>
        </p:txBody>
      </p:sp>
      <p:sp>
        <p:nvSpPr>
          <p:cNvPr id="4" name="3 Marcador de número de diapositiva"/>
          <p:cNvSpPr>
            <a:spLocks noGrp="1"/>
          </p:cNvSpPr>
          <p:nvPr>
            <p:ph type="sldNum" sz="quarter" idx="10"/>
          </p:nvPr>
        </p:nvSpPr>
        <p:spPr/>
        <p:txBody>
          <a:bodyPr/>
          <a:lstStyle/>
          <a:p>
            <a:fld id="{E1E73298-3D61-46DB-98BD-A7750B80E604}" type="slidenum">
              <a:rPr lang="es-UY" smtClean="0"/>
              <a:t>10</a:t>
            </a:fld>
            <a:endParaRPr lang="es-UY" dirty="0"/>
          </a:p>
        </p:txBody>
      </p:sp>
    </p:spTree>
    <p:extLst>
      <p:ext uri="{BB962C8B-B14F-4D97-AF65-F5344CB8AC3E}">
        <p14:creationId xmlns:p14="http://schemas.microsoft.com/office/powerpoint/2010/main" val="113323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rátula">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1691680" y="764705"/>
            <a:ext cx="6408712" cy="792088"/>
          </a:xfrm>
          <a:prstGeom prst="rect">
            <a:avLst/>
          </a:prstGeom>
        </p:spPr>
        <p:txBody>
          <a:bodyPr/>
          <a:lstStyle>
            <a:lvl1pPr>
              <a:defRPr>
                <a:solidFill>
                  <a:schemeClr val="tx1">
                    <a:lumMod val="65000"/>
                    <a:lumOff val="35000"/>
                  </a:schemeClr>
                </a:solidFill>
              </a:defRPr>
            </a:lvl1pPr>
          </a:lstStyle>
          <a:p>
            <a:r>
              <a:rPr lang="es-ES" dirty="0" smtClean="0"/>
              <a:t>Título</a:t>
            </a:r>
            <a:endParaRPr lang="es-UY" dirty="0"/>
          </a:p>
        </p:txBody>
      </p:sp>
      <p:sp>
        <p:nvSpPr>
          <p:cNvPr id="3" name="2 Subtítulo"/>
          <p:cNvSpPr>
            <a:spLocks noGrp="1"/>
          </p:cNvSpPr>
          <p:nvPr>
            <p:ph type="subTitle" idx="1" hasCustomPrompt="1"/>
          </p:nvPr>
        </p:nvSpPr>
        <p:spPr>
          <a:xfrm>
            <a:off x="1691680" y="1772816"/>
            <a:ext cx="6400800" cy="504056"/>
          </a:xfrm>
          <a:prstGeom prst="rect">
            <a:avLst/>
          </a:prstGeom>
        </p:spPr>
        <p:txBody>
          <a:bodyPr/>
          <a:lstStyle>
            <a:lvl1pPr marL="0" indent="0" algn="l">
              <a:buNone/>
              <a:defRPr b="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Subtítulo</a:t>
            </a:r>
            <a:endParaRPr lang="es-UY" dirty="0"/>
          </a:p>
        </p:txBody>
      </p:sp>
      <p:sp>
        <p:nvSpPr>
          <p:cNvPr id="6" name="5 Marcador de texto"/>
          <p:cNvSpPr>
            <a:spLocks noGrp="1"/>
          </p:cNvSpPr>
          <p:nvPr>
            <p:ph type="body" sz="quarter" idx="10" hasCustomPrompt="1"/>
          </p:nvPr>
        </p:nvSpPr>
        <p:spPr>
          <a:xfrm>
            <a:off x="1691680" y="4797152"/>
            <a:ext cx="3672507" cy="288032"/>
          </a:xfrm>
          <a:prstGeom prst="rect">
            <a:avLst/>
          </a:prstGeom>
        </p:spPr>
        <p:txBody>
          <a:bodyPr/>
          <a:lstStyle>
            <a:lvl1pPr>
              <a:defRPr sz="1200">
                <a:solidFill>
                  <a:schemeClr val="tx1">
                    <a:lumMod val="65000"/>
                    <a:lumOff val="35000"/>
                  </a:schemeClr>
                </a:solidFill>
              </a:defRPr>
            </a:lvl1pPr>
          </a:lstStyle>
          <a:p>
            <a:pPr lvl="0"/>
            <a:r>
              <a:rPr lang="es-ES" dirty="0" smtClean="0"/>
              <a:t>Evento: </a:t>
            </a:r>
          </a:p>
        </p:txBody>
      </p:sp>
      <p:sp>
        <p:nvSpPr>
          <p:cNvPr id="8" name="7 Marcador de texto"/>
          <p:cNvSpPr>
            <a:spLocks noGrp="1"/>
          </p:cNvSpPr>
          <p:nvPr>
            <p:ph type="body" sz="quarter" idx="11" hasCustomPrompt="1"/>
          </p:nvPr>
        </p:nvSpPr>
        <p:spPr>
          <a:xfrm>
            <a:off x="1691680" y="5157192"/>
            <a:ext cx="3671813" cy="288007"/>
          </a:xfrm>
          <a:prstGeom prst="rect">
            <a:avLst/>
          </a:prstGeom>
        </p:spPr>
        <p:txBody>
          <a:bodyPr/>
          <a:lstStyle>
            <a:lvl1pPr>
              <a:defRPr sz="1200">
                <a:solidFill>
                  <a:schemeClr val="tx1">
                    <a:lumMod val="65000"/>
                    <a:lumOff val="35000"/>
                  </a:schemeClr>
                </a:solidFill>
              </a:defRPr>
            </a:lvl1pPr>
          </a:lstStyle>
          <a:p>
            <a:pPr lvl="0"/>
            <a:r>
              <a:rPr lang="es-ES" dirty="0" smtClean="0"/>
              <a:t>Fecha:</a:t>
            </a:r>
            <a:endParaRPr lang="es-UY" dirty="0"/>
          </a:p>
        </p:txBody>
      </p:sp>
      <p:sp>
        <p:nvSpPr>
          <p:cNvPr id="9" name="7 Marcador de texto"/>
          <p:cNvSpPr>
            <a:spLocks noGrp="1"/>
          </p:cNvSpPr>
          <p:nvPr>
            <p:ph type="body" sz="quarter" idx="12" hasCustomPrompt="1"/>
          </p:nvPr>
        </p:nvSpPr>
        <p:spPr>
          <a:xfrm>
            <a:off x="1691680" y="5517232"/>
            <a:ext cx="3671813" cy="288007"/>
          </a:xfrm>
          <a:prstGeom prst="rect">
            <a:avLst/>
          </a:prstGeom>
        </p:spPr>
        <p:txBody>
          <a:bodyPr/>
          <a:lstStyle>
            <a:lvl1pPr>
              <a:defRPr sz="1200">
                <a:solidFill>
                  <a:schemeClr val="tx1">
                    <a:lumMod val="65000"/>
                    <a:lumOff val="35000"/>
                  </a:schemeClr>
                </a:solidFill>
              </a:defRPr>
            </a:lvl1pPr>
          </a:lstStyle>
          <a:p>
            <a:pPr lvl="0"/>
            <a:r>
              <a:rPr lang="es-ES" dirty="0" smtClean="0"/>
              <a:t>Lugar: </a:t>
            </a:r>
            <a:endParaRPr lang="es-UY" dirty="0"/>
          </a:p>
        </p:txBody>
      </p:sp>
    </p:spTree>
    <p:extLst>
      <p:ext uri="{BB962C8B-B14F-4D97-AF65-F5344CB8AC3E}">
        <p14:creationId xmlns:p14="http://schemas.microsoft.com/office/powerpoint/2010/main" val="247410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187624" y="476672"/>
            <a:ext cx="6192688" cy="652934"/>
          </a:xfrm>
          <a:prstGeom prst="rect">
            <a:avLst/>
          </a:prstGeom>
        </p:spPr>
        <p:txBody>
          <a:bodyPr/>
          <a:lstStyle>
            <a:lvl1pPr>
              <a:defRPr sz="3400">
                <a:solidFill>
                  <a:schemeClr val="tx1">
                    <a:lumMod val="65000"/>
                    <a:lumOff val="35000"/>
                  </a:schemeClr>
                </a:solidFill>
              </a:defRPr>
            </a:lvl1pPr>
          </a:lstStyle>
          <a:p>
            <a:r>
              <a:rPr lang="es-ES" dirty="0" smtClean="0"/>
              <a:t>Contenidos</a:t>
            </a:r>
            <a:endParaRPr lang="es-UY" dirty="0"/>
          </a:p>
        </p:txBody>
      </p:sp>
      <p:sp>
        <p:nvSpPr>
          <p:cNvPr id="4" name="3 Marcador de texto"/>
          <p:cNvSpPr>
            <a:spLocks noGrp="1"/>
          </p:cNvSpPr>
          <p:nvPr>
            <p:ph type="body" sz="quarter" idx="10" hasCustomPrompt="1"/>
          </p:nvPr>
        </p:nvSpPr>
        <p:spPr>
          <a:xfrm>
            <a:off x="1187624" y="1484784"/>
            <a:ext cx="6120679" cy="3096344"/>
          </a:xfrm>
          <a:prstGeom prst="rect">
            <a:avLst/>
          </a:prstGeom>
        </p:spPr>
        <p:txBody>
          <a:bodyPr/>
          <a:lstStyle>
            <a:lvl1pPr algn="l">
              <a:defRPr sz="2400">
                <a:solidFill>
                  <a:schemeClr val="tx1">
                    <a:lumMod val="65000"/>
                    <a:lumOff val="35000"/>
                  </a:schemeClr>
                </a:solidFill>
              </a:defRPr>
            </a:lvl1pPr>
          </a:lstStyle>
          <a:p>
            <a:pPr lvl="0"/>
            <a:r>
              <a:rPr lang="es-ES" dirty="0" smtClean="0"/>
              <a:t>Texto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 </a:t>
            </a:r>
            <a:r>
              <a:rPr lang="es-ES" dirty="0" err="1" smtClean="0"/>
              <a:t>texto</a:t>
            </a:r>
            <a:r>
              <a:rPr lang="es-ES" dirty="0" smtClean="0"/>
              <a:t>.</a:t>
            </a:r>
          </a:p>
          <a:p>
            <a:pPr lvl="0"/>
            <a:endParaRPr lang="es-UY" dirty="0"/>
          </a:p>
        </p:txBody>
      </p:sp>
    </p:spTree>
    <p:extLst>
      <p:ext uri="{BB962C8B-B14F-4D97-AF65-F5344CB8AC3E}">
        <p14:creationId xmlns:p14="http://schemas.microsoft.com/office/powerpoint/2010/main" val="187036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ermedio">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1691680" y="2130425"/>
            <a:ext cx="5256584" cy="1470025"/>
          </a:xfrm>
          <a:prstGeom prst="rect">
            <a:avLst/>
          </a:prstGeom>
        </p:spPr>
        <p:txBody>
          <a:bodyPr/>
          <a:lstStyle>
            <a:lvl1pPr algn="l">
              <a:defRPr sz="3200" b="1">
                <a:solidFill>
                  <a:schemeClr val="bg1"/>
                </a:solidFill>
                <a:latin typeface="Arial" pitchFamily="34" charset="0"/>
                <a:cs typeface="Arial" pitchFamily="34" charset="0"/>
              </a:defRPr>
            </a:lvl1pPr>
          </a:lstStyle>
          <a:p>
            <a:r>
              <a:rPr lang="es-ES" dirty="0" smtClean="0"/>
              <a:t>Intermedio</a:t>
            </a:r>
            <a:endParaRPr lang="es-UY" dirty="0"/>
          </a:p>
        </p:txBody>
      </p:sp>
    </p:spTree>
    <p:extLst>
      <p:ext uri="{BB962C8B-B14F-4D97-AF65-F5344CB8AC3E}">
        <p14:creationId xmlns:p14="http://schemas.microsoft.com/office/powerpoint/2010/main" val="388654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o">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1691680" y="2130425"/>
            <a:ext cx="5256584" cy="1470025"/>
          </a:xfrm>
          <a:prstGeom prst="rect">
            <a:avLst/>
          </a:prstGeom>
        </p:spPr>
        <p:txBody>
          <a:bodyPr/>
          <a:lstStyle>
            <a:lvl1pPr algn="l">
              <a:defRPr sz="3200" b="1">
                <a:solidFill>
                  <a:schemeClr val="bg1"/>
                </a:solidFill>
                <a:latin typeface="Arial" pitchFamily="34" charset="0"/>
                <a:cs typeface="Arial" pitchFamily="34" charset="0"/>
              </a:defRPr>
            </a:lvl1pPr>
          </a:lstStyle>
          <a:p>
            <a:r>
              <a:rPr lang="es-ES" dirty="0" smtClean="0"/>
              <a:t>Intermedio</a:t>
            </a:r>
            <a:endParaRPr lang="es-UY" dirty="0"/>
          </a:p>
        </p:txBody>
      </p:sp>
    </p:spTree>
    <p:extLst>
      <p:ext uri="{BB962C8B-B14F-4D97-AF65-F5344CB8AC3E}">
        <p14:creationId xmlns:p14="http://schemas.microsoft.com/office/powerpoint/2010/main" val="159957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267744" y="1988840"/>
            <a:ext cx="5040560" cy="1143000"/>
          </a:xfrm>
          <a:prstGeom prst="rect">
            <a:avLst/>
          </a:prstGeom>
        </p:spPr>
        <p:txBody>
          <a:bodyPr/>
          <a:lstStyle>
            <a:lvl1pPr>
              <a:defRPr sz="3200" b="1" baseline="0">
                <a:solidFill>
                  <a:schemeClr val="tx1">
                    <a:lumMod val="65000"/>
                    <a:lumOff val="35000"/>
                  </a:schemeClr>
                </a:solidFill>
                <a:latin typeface="Arial" pitchFamily="34" charset="0"/>
                <a:cs typeface="Arial" pitchFamily="34" charset="0"/>
              </a:defRPr>
            </a:lvl1pPr>
          </a:lstStyle>
          <a:p>
            <a:r>
              <a:rPr lang="es-ES" dirty="0" smtClean="0"/>
              <a:t>¡Muchas gracias!</a:t>
            </a:r>
            <a:endParaRPr lang="es-UY" dirty="0"/>
          </a:p>
        </p:txBody>
      </p:sp>
    </p:spTree>
    <p:extLst>
      <p:ext uri="{BB962C8B-B14F-4D97-AF65-F5344CB8AC3E}">
        <p14:creationId xmlns:p14="http://schemas.microsoft.com/office/powerpoint/2010/main" val="4205503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resnetación-digit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4093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3600" b="1" kern="1200">
          <a:solidFill>
            <a:schemeClr val="tx1">
              <a:lumMod val="65000"/>
              <a:lumOff val="35000"/>
            </a:schemeClr>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Presnetación-digita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0"/>
            <a:ext cx="9148763" cy="686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9923110"/>
      </p:ext>
    </p:extLst>
  </p:cSld>
  <p:clrMap bg1="lt1" tx1="dk1" bg2="lt2" tx2="dk2" accent1="accent1" accent2="accent2" accent3="accent3" accent4="accent4" accent5="accent5" accent6="accent6" hlink="hlink" folHlink="folHlink"/>
  <p:sldLayoutIdLst>
    <p:sldLayoutId id="2147483662" r:id="rId1"/>
    <p:sldLayoutId id="2147483678" r:id="rId2"/>
  </p:sldLayoutIdLst>
  <p:txStyles>
    <p:titleStyle>
      <a:lvl1pPr algn="l" defTabSz="914400" rtl="0" eaLnBrk="1" latinLnBrk="0" hangingPunct="1">
        <a:spcBef>
          <a:spcPct val="0"/>
        </a:spcBef>
        <a:buNone/>
        <a:defRPr sz="1800" b="1" kern="1200">
          <a:solidFill>
            <a:schemeClr val="bg1">
              <a:lumMod val="50000"/>
            </a:schemeClr>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bg1">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presentación-digit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9050"/>
            <a:ext cx="9169400" cy="6877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811292"/>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Presnetación-digit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9050"/>
            <a:ext cx="9169400" cy="6877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52285741"/>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620688"/>
            <a:ext cx="6480720" cy="1728191"/>
          </a:xfrm>
        </p:spPr>
        <p:txBody>
          <a:bodyPr/>
          <a:lstStyle/>
          <a:p>
            <a:r>
              <a:rPr lang="es-UY" dirty="0" smtClean="0"/>
              <a:t>Habilidades no-cognitivas y desempeños en matemática Uruguay – PISA 2012</a:t>
            </a:r>
            <a:endParaRPr lang="es-UY" dirty="0"/>
          </a:p>
        </p:txBody>
      </p:sp>
      <p:sp>
        <p:nvSpPr>
          <p:cNvPr id="3" name="2 Subtítulo"/>
          <p:cNvSpPr>
            <a:spLocks noGrp="1"/>
          </p:cNvSpPr>
          <p:nvPr>
            <p:ph type="subTitle" idx="1"/>
          </p:nvPr>
        </p:nvSpPr>
        <p:spPr>
          <a:xfrm>
            <a:off x="4211960" y="2636912"/>
            <a:ext cx="6400800" cy="504056"/>
          </a:xfrm>
        </p:spPr>
        <p:txBody>
          <a:bodyPr/>
          <a:lstStyle/>
          <a:p>
            <a:r>
              <a:rPr lang="es-UY" dirty="0" smtClean="0"/>
              <a:t>Presentación de informe</a:t>
            </a:r>
            <a:endParaRPr lang="es-UY" dirty="0"/>
          </a:p>
        </p:txBody>
      </p:sp>
      <p:sp>
        <p:nvSpPr>
          <p:cNvPr id="5" name="4 Marcador de texto"/>
          <p:cNvSpPr>
            <a:spLocks noGrp="1"/>
          </p:cNvSpPr>
          <p:nvPr>
            <p:ph type="body" sz="quarter" idx="11"/>
          </p:nvPr>
        </p:nvSpPr>
        <p:spPr>
          <a:xfrm>
            <a:off x="4355976" y="3212976"/>
            <a:ext cx="3671813" cy="288007"/>
          </a:xfrm>
        </p:spPr>
        <p:txBody>
          <a:bodyPr/>
          <a:lstStyle/>
          <a:p>
            <a:r>
              <a:rPr lang="es-UY" dirty="0" smtClean="0"/>
              <a:t>6 de octubre de 2015</a:t>
            </a:r>
            <a:endParaRPr lang="es-UY"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524590"/>
            <a:ext cx="1925960" cy="2888940"/>
          </a:xfrm>
          <a:prstGeom prst="rect">
            <a:avLst/>
          </a:prstGeom>
        </p:spPr>
      </p:pic>
      <p:sp>
        <p:nvSpPr>
          <p:cNvPr id="7" name="6 Marcador de texto"/>
          <p:cNvSpPr>
            <a:spLocks noGrp="1"/>
          </p:cNvSpPr>
          <p:nvPr>
            <p:ph type="body" sz="quarter" idx="10"/>
          </p:nvPr>
        </p:nvSpPr>
        <p:spPr>
          <a:xfrm>
            <a:off x="4355976" y="3573016"/>
            <a:ext cx="3672507" cy="288032"/>
          </a:xfrm>
        </p:spPr>
        <p:txBody>
          <a:bodyPr/>
          <a:lstStyle/>
          <a:p>
            <a:r>
              <a:rPr lang="es-UY" dirty="0" smtClean="0"/>
              <a:t>Club del Expositor, LATU, Montevideo</a:t>
            </a:r>
            <a:endParaRPr lang="es-UY" dirty="0"/>
          </a:p>
        </p:txBody>
      </p:sp>
    </p:spTree>
    <p:extLst>
      <p:ext uri="{BB962C8B-B14F-4D97-AF65-F5344CB8AC3E}">
        <p14:creationId xmlns:p14="http://schemas.microsoft.com/office/powerpoint/2010/main" val="2931791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992888" cy="652934"/>
          </a:xfrm>
        </p:spPr>
        <p:txBody>
          <a:bodyPr/>
          <a:lstStyle/>
          <a:p>
            <a:r>
              <a:rPr lang="es-MX" sz="2800" dirty="0" smtClean="0"/>
              <a:t>Antecedente internacional: Informe OCDE</a:t>
            </a:r>
            <a:r>
              <a:rPr lang="es-MX" dirty="0" smtClean="0"/>
              <a:t/>
            </a:r>
            <a:br>
              <a:rPr lang="es-MX" dirty="0" smtClean="0"/>
            </a:br>
            <a:endParaRPr lang="es-UY" dirty="0"/>
          </a:p>
        </p:txBody>
      </p:sp>
      <p:sp>
        <p:nvSpPr>
          <p:cNvPr id="3" name="2 Marcador de texto"/>
          <p:cNvSpPr>
            <a:spLocks noGrp="1"/>
          </p:cNvSpPr>
          <p:nvPr>
            <p:ph type="body" sz="quarter" idx="10"/>
          </p:nvPr>
        </p:nvSpPr>
        <p:spPr>
          <a:xfrm>
            <a:off x="395536" y="1052736"/>
            <a:ext cx="8568952" cy="4176464"/>
          </a:xfrm>
        </p:spPr>
        <p:txBody>
          <a:bodyPr/>
          <a:lstStyle/>
          <a:p>
            <a:pPr marL="342900" indent="-342900">
              <a:buFont typeface="Arial" pitchFamily="34" charset="0"/>
              <a:buChar char="•"/>
            </a:pPr>
            <a:r>
              <a:rPr lang="es-MX" dirty="0"/>
              <a:t>Análisis descriptivo de los ítems que compone cada </a:t>
            </a:r>
            <a:r>
              <a:rPr lang="es-MX" dirty="0" smtClean="0"/>
              <a:t>índice:</a:t>
            </a:r>
            <a:endParaRPr lang="es-MX" dirty="0"/>
          </a:p>
          <a:p>
            <a:pPr marL="1085850" lvl="1" indent="-342900">
              <a:buFont typeface="Arial" pitchFamily="34" charset="0"/>
              <a:buChar char="•"/>
            </a:pPr>
            <a:r>
              <a:rPr lang="es-MX" sz="2400" dirty="0">
                <a:solidFill>
                  <a:schemeClr val="tx1">
                    <a:lumMod val="65000"/>
                    <a:lumOff val="35000"/>
                  </a:schemeClr>
                </a:solidFill>
              </a:rPr>
              <a:t>% de respuestas afirmativas de cada ítem para la OCDE</a:t>
            </a:r>
          </a:p>
          <a:p>
            <a:pPr marL="342900" indent="-342900">
              <a:buFont typeface="Arial" pitchFamily="34" charset="0"/>
              <a:buChar char="•"/>
            </a:pPr>
            <a:r>
              <a:rPr lang="es-MX" dirty="0"/>
              <a:t>Asociación entre los índices y el desempeño en matemática para cada país:</a:t>
            </a:r>
          </a:p>
          <a:p>
            <a:pPr marL="1085850" lvl="1" indent="-342900">
              <a:buFont typeface="Arial" panose="020B0604020202020204" pitchFamily="34" charset="0"/>
              <a:buChar char="•"/>
            </a:pPr>
            <a:r>
              <a:rPr lang="es-MX" sz="2400" dirty="0">
                <a:solidFill>
                  <a:schemeClr val="tx1">
                    <a:lumMod val="65000"/>
                    <a:lumOff val="35000"/>
                  </a:schemeClr>
                </a:solidFill>
              </a:rPr>
              <a:t>Relación entre los índices y el desempeño en matemática, estimados a través de una regresión lineal </a:t>
            </a:r>
            <a:r>
              <a:rPr lang="es-MX" sz="2400" dirty="0" smtClean="0">
                <a:solidFill>
                  <a:schemeClr val="tx1">
                    <a:lumMod val="65000"/>
                    <a:lumOff val="35000"/>
                  </a:schemeClr>
                </a:solidFill>
              </a:rPr>
              <a:t>simple</a:t>
            </a:r>
            <a:endParaRPr lang="es-MX" sz="2400" dirty="0">
              <a:solidFill>
                <a:schemeClr val="tx1">
                  <a:lumMod val="65000"/>
                  <a:lumOff val="35000"/>
                </a:schemeClr>
              </a:solidFill>
            </a:endParaRPr>
          </a:p>
          <a:p>
            <a:pPr marL="1085850" lvl="1" indent="-342900">
              <a:buFont typeface="Arial" panose="020B0604020202020204" pitchFamily="34" charset="0"/>
              <a:buChar char="•"/>
            </a:pPr>
            <a:r>
              <a:rPr lang="es-MX" sz="2400" dirty="0">
                <a:solidFill>
                  <a:schemeClr val="tx1">
                    <a:lumMod val="65000"/>
                    <a:lumOff val="35000"/>
                  </a:schemeClr>
                </a:solidFill>
              </a:rPr>
              <a:t>Relación entre los índices y el desempeño en matemática para los estudiantes con desempeños más bajos (percentil 10)  y desempeños más altos (percentil 90) </a:t>
            </a:r>
          </a:p>
          <a:p>
            <a:pPr lvl="1" indent="0">
              <a:buNone/>
            </a:pPr>
            <a:endParaRPr lang="es-MX" dirty="0" smtClean="0">
              <a:solidFill>
                <a:srgbClr val="FF0000"/>
              </a:solidFill>
            </a:endParaRPr>
          </a:p>
          <a:p>
            <a:pPr lvl="1" indent="0">
              <a:buNone/>
            </a:pPr>
            <a:endParaRPr lang="es-MX" dirty="0" smtClean="0">
              <a:solidFill>
                <a:srgbClr val="FF0000"/>
              </a:solidFill>
            </a:endParaRPr>
          </a:p>
          <a:p>
            <a:pPr marL="342900" indent="-342900">
              <a:buFont typeface="Arial" panose="020B0604020202020204" pitchFamily="34" charset="0"/>
              <a:buChar char="•"/>
            </a:pPr>
            <a:endParaRPr lang="es-UY" dirty="0">
              <a:solidFill>
                <a:srgbClr val="FF0000"/>
              </a:solidFill>
            </a:endParaRPr>
          </a:p>
        </p:txBody>
      </p:sp>
    </p:spTree>
    <p:extLst>
      <p:ext uri="{BB962C8B-B14F-4D97-AF65-F5344CB8AC3E}">
        <p14:creationId xmlns:p14="http://schemas.microsoft.com/office/powerpoint/2010/main" val="207425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0736" y="476672"/>
            <a:ext cx="6192688" cy="652934"/>
          </a:xfrm>
        </p:spPr>
        <p:txBody>
          <a:bodyPr/>
          <a:lstStyle/>
          <a:p>
            <a:r>
              <a:rPr lang="es-UY" dirty="0" smtClean="0"/>
              <a:t>Objetivos</a:t>
            </a:r>
            <a:endParaRPr lang="es-UY" dirty="0"/>
          </a:p>
        </p:txBody>
      </p:sp>
      <p:sp>
        <p:nvSpPr>
          <p:cNvPr id="5" name="4 Rectángulo"/>
          <p:cNvSpPr/>
          <p:nvPr/>
        </p:nvSpPr>
        <p:spPr>
          <a:xfrm>
            <a:off x="580736" y="1988840"/>
            <a:ext cx="1872208" cy="707886"/>
          </a:xfrm>
          <a:prstGeom prst="rect">
            <a:avLst/>
          </a:prstGeom>
        </p:spPr>
        <p:txBody>
          <a:bodyPr wrap="square">
            <a:spAutoFit/>
          </a:bodyPr>
          <a:lstStyle/>
          <a:p>
            <a:r>
              <a:rPr lang="es-UY" sz="2000" b="1" dirty="0" smtClean="0">
                <a:solidFill>
                  <a:schemeClr val="accent2">
                    <a:lumMod val="75000"/>
                  </a:schemeClr>
                </a:solidFill>
                <a:latin typeface="Arial" panose="020B0604020202020204" pitchFamily="34" charset="0"/>
                <a:cs typeface="Arial" panose="020B0604020202020204" pitchFamily="34" charset="0"/>
              </a:rPr>
              <a:t>Desempeños cognitivos</a:t>
            </a:r>
            <a:endParaRPr lang="es-UY" sz="2000" b="1" dirty="0">
              <a:solidFill>
                <a:schemeClr val="accent2">
                  <a:lumMod val="75000"/>
                </a:schemeClr>
              </a:solidFill>
              <a:latin typeface="Arial" panose="020B0604020202020204" pitchFamily="34" charset="0"/>
              <a:cs typeface="Arial" panose="020B0604020202020204" pitchFamily="34" charset="0"/>
            </a:endParaRPr>
          </a:p>
        </p:txBody>
      </p:sp>
      <p:sp>
        <p:nvSpPr>
          <p:cNvPr id="6" name="5 Rectángulo"/>
          <p:cNvSpPr/>
          <p:nvPr/>
        </p:nvSpPr>
        <p:spPr>
          <a:xfrm>
            <a:off x="4427984" y="1988840"/>
            <a:ext cx="1872208" cy="707886"/>
          </a:xfrm>
          <a:prstGeom prst="rect">
            <a:avLst/>
          </a:prstGeom>
        </p:spPr>
        <p:txBody>
          <a:bodyPr wrap="square">
            <a:spAutoFit/>
          </a:bodyPr>
          <a:lstStyle/>
          <a:p>
            <a:r>
              <a:rPr lang="es-UY" sz="2000" b="1" dirty="0" smtClean="0">
                <a:solidFill>
                  <a:schemeClr val="accent2">
                    <a:lumMod val="75000"/>
                  </a:schemeClr>
                </a:solidFill>
                <a:latin typeface="Arial" panose="020B0604020202020204" pitchFamily="34" charset="0"/>
                <a:cs typeface="Arial" panose="020B0604020202020204" pitchFamily="34" charset="0"/>
              </a:rPr>
              <a:t>Habilidades no-cognitivas</a:t>
            </a:r>
            <a:endParaRPr lang="es-UY" sz="2000" b="1" dirty="0">
              <a:solidFill>
                <a:schemeClr val="accent2">
                  <a:lumMod val="75000"/>
                </a:schemeClr>
              </a:solidFill>
              <a:latin typeface="Arial" panose="020B0604020202020204" pitchFamily="34" charset="0"/>
              <a:cs typeface="Arial" panose="020B0604020202020204" pitchFamily="34" charset="0"/>
            </a:endParaRPr>
          </a:p>
        </p:txBody>
      </p:sp>
      <p:sp>
        <p:nvSpPr>
          <p:cNvPr id="9" name="8 Abrir llave"/>
          <p:cNvSpPr/>
          <p:nvPr/>
        </p:nvSpPr>
        <p:spPr>
          <a:xfrm>
            <a:off x="6228184" y="1937430"/>
            <a:ext cx="288032" cy="2153359"/>
          </a:xfrm>
          <a:prstGeom prst="leftBrace">
            <a:avLst>
              <a:gd name="adj1" fmla="val 8333"/>
              <a:gd name="adj2" fmla="val 16386"/>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dirty="0"/>
          </a:p>
        </p:txBody>
      </p:sp>
      <p:sp>
        <p:nvSpPr>
          <p:cNvPr id="10" name="9 Rectángulo"/>
          <p:cNvSpPr/>
          <p:nvPr/>
        </p:nvSpPr>
        <p:spPr>
          <a:xfrm>
            <a:off x="6516216" y="1998448"/>
            <a:ext cx="1877437" cy="2031325"/>
          </a:xfrm>
          <a:prstGeom prst="rect">
            <a:avLst/>
          </a:prstGeom>
        </p:spPr>
        <p:txBody>
          <a:bodyPr wrap="none">
            <a:spAutoFit/>
          </a:bodyPr>
          <a:lstStyle/>
          <a:p>
            <a:r>
              <a:rPr lang="es-UY" dirty="0" smtClean="0">
                <a:latin typeface="Arial" panose="020B0604020202020204" pitchFamily="34" charset="0"/>
                <a:cs typeface="Arial" panose="020B0604020202020204" pitchFamily="34" charset="0"/>
              </a:rPr>
              <a:t>Perseverancia</a:t>
            </a:r>
          </a:p>
          <a:p>
            <a:r>
              <a:rPr lang="es-UY" dirty="0" smtClean="0">
                <a:latin typeface="Arial" panose="020B0604020202020204" pitchFamily="34" charset="0"/>
                <a:cs typeface="Arial" panose="020B0604020202020204" pitchFamily="34" charset="0"/>
              </a:rPr>
              <a:t>Motivación</a:t>
            </a:r>
          </a:p>
          <a:p>
            <a:r>
              <a:rPr lang="es-UY" dirty="0" smtClean="0">
                <a:latin typeface="Arial" panose="020B0604020202020204" pitchFamily="34" charset="0"/>
                <a:cs typeface="Arial" panose="020B0604020202020204" pitchFamily="34" charset="0"/>
              </a:rPr>
              <a:t>Apertura</a:t>
            </a:r>
          </a:p>
          <a:p>
            <a:r>
              <a:rPr lang="es-UY" dirty="0" smtClean="0">
                <a:latin typeface="Arial" panose="020B0604020202020204" pitchFamily="34" charset="0"/>
                <a:cs typeface="Arial" panose="020B0604020202020204" pitchFamily="34" charset="0"/>
              </a:rPr>
              <a:t>Auto-concepto</a:t>
            </a:r>
          </a:p>
          <a:p>
            <a:r>
              <a:rPr lang="es-UY" dirty="0" smtClean="0">
                <a:latin typeface="Arial" panose="020B0604020202020204" pitchFamily="34" charset="0"/>
                <a:cs typeface="Arial" panose="020B0604020202020204" pitchFamily="34" charset="0"/>
              </a:rPr>
              <a:t>Autoeficacia</a:t>
            </a:r>
          </a:p>
          <a:p>
            <a:r>
              <a:rPr lang="es-UY" dirty="0" smtClean="0">
                <a:latin typeface="Arial" panose="020B0604020202020204" pitchFamily="34" charset="0"/>
                <a:cs typeface="Arial" panose="020B0604020202020204" pitchFamily="34" charset="0"/>
              </a:rPr>
              <a:t>Locus de control</a:t>
            </a:r>
          </a:p>
          <a:p>
            <a:r>
              <a:rPr lang="es-UY" dirty="0">
                <a:latin typeface="Arial" panose="020B0604020202020204" pitchFamily="34" charset="0"/>
                <a:cs typeface="Arial" panose="020B0604020202020204" pitchFamily="34" charset="0"/>
              </a:rPr>
              <a:t>A</a:t>
            </a:r>
            <a:r>
              <a:rPr lang="es-UY" dirty="0" smtClean="0">
                <a:latin typeface="Arial" panose="020B0604020202020204" pitchFamily="34" charset="0"/>
                <a:cs typeface="Arial" panose="020B0604020202020204" pitchFamily="34" charset="0"/>
              </a:rPr>
              <a:t>nsiedad</a:t>
            </a:r>
            <a:endParaRPr lang="es-UY" dirty="0">
              <a:latin typeface="Arial" panose="020B0604020202020204" pitchFamily="34" charset="0"/>
              <a:cs typeface="Arial" panose="020B0604020202020204" pitchFamily="34" charset="0"/>
            </a:endParaRPr>
          </a:p>
        </p:txBody>
      </p:sp>
      <p:cxnSp>
        <p:nvCxnSpPr>
          <p:cNvPr id="11" name="10 Conector recto de flecha"/>
          <p:cNvCxnSpPr/>
          <p:nvPr/>
        </p:nvCxnSpPr>
        <p:spPr>
          <a:xfrm>
            <a:off x="3332452" y="2492896"/>
            <a:ext cx="0" cy="144016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344932" y="2342783"/>
            <a:ext cx="1975040" cy="0"/>
          </a:xfrm>
          <a:prstGeom prst="straightConnector1">
            <a:avLst/>
          </a:prstGeom>
          <a:ln w="25400">
            <a:solidFill>
              <a:schemeClr val="accent3">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1892292" y="4141063"/>
            <a:ext cx="2880320" cy="1323439"/>
          </a:xfrm>
          <a:prstGeom prst="rect">
            <a:avLst/>
          </a:prstGeom>
        </p:spPr>
        <p:txBody>
          <a:bodyPr wrap="square">
            <a:spAutoFit/>
          </a:bodyPr>
          <a:lstStyle/>
          <a:p>
            <a:pPr algn="ctr"/>
            <a:r>
              <a:rPr lang="es-UY" sz="2000" dirty="0" smtClean="0">
                <a:latin typeface="Arial" panose="020B0604020202020204" pitchFamily="34" charset="0"/>
                <a:cs typeface="Arial" panose="020B0604020202020204" pitchFamily="34" charset="0"/>
              </a:rPr>
              <a:t>¿Ese efecto es constante según las características de los centros?</a:t>
            </a:r>
            <a:endParaRPr lang="es-UY" sz="2000" dirty="0">
              <a:latin typeface="Arial" panose="020B0604020202020204" pitchFamily="34" charset="0"/>
              <a:cs typeface="Arial" panose="020B0604020202020204" pitchFamily="34" charset="0"/>
            </a:endParaRPr>
          </a:p>
        </p:txBody>
      </p:sp>
      <p:sp>
        <p:nvSpPr>
          <p:cNvPr id="17" name="16 Abrir llave"/>
          <p:cNvSpPr/>
          <p:nvPr/>
        </p:nvSpPr>
        <p:spPr>
          <a:xfrm>
            <a:off x="4490880" y="4365104"/>
            <a:ext cx="288032" cy="1124709"/>
          </a:xfrm>
          <a:prstGeom prst="leftBrace">
            <a:avLst>
              <a:gd name="adj1" fmla="val 8333"/>
              <a:gd name="adj2" fmla="val 36711"/>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dirty="0"/>
          </a:p>
        </p:txBody>
      </p:sp>
      <p:sp>
        <p:nvSpPr>
          <p:cNvPr id="18" name="17 Rectángulo"/>
          <p:cNvSpPr/>
          <p:nvPr/>
        </p:nvSpPr>
        <p:spPr>
          <a:xfrm>
            <a:off x="4750352" y="4465793"/>
            <a:ext cx="4572000" cy="923330"/>
          </a:xfrm>
          <a:prstGeom prst="rect">
            <a:avLst/>
          </a:prstGeom>
        </p:spPr>
        <p:txBody>
          <a:bodyPr>
            <a:spAutoFit/>
          </a:bodyPr>
          <a:lstStyle/>
          <a:p>
            <a:r>
              <a:rPr lang="es-UY" dirty="0" smtClean="0">
                <a:latin typeface="Arial" panose="020B0604020202020204" pitchFamily="34" charset="0"/>
                <a:cs typeface="Arial" panose="020B0604020202020204" pitchFamily="34" charset="0"/>
              </a:rPr>
              <a:t>Tipo de centro</a:t>
            </a:r>
            <a:endParaRPr lang="es-UY" dirty="0">
              <a:latin typeface="Arial" panose="020B0604020202020204" pitchFamily="34" charset="0"/>
              <a:cs typeface="Arial" panose="020B0604020202020204" pitchFamily="34" charset="0"/>
            </a:endParaRPr>
          </a:p>
          <a:p>
            <a:r>
              <a:rPr lang="es-UY" dirty="0" smtClean="0">
                <a:latin typeface="Arial" panose="020B0604020202020204" pitchFamily="34" charset="0"/>
                <a:cs typeface="Arial" panose="020B0604020202020204" pitchFamily="34" charset="0"/>
              </a:rPr>
              <a:t>Entorno socio-cultural	</a:t>
            </a:r>
            <a:endParaRPr lang="es-UY" dirty="0">
              <a:latin typeface="Arial" panose="020B0604020202020204" pitchFamily="34" charset="0"/>
              <a:cs typeface="Arial" panose="020B0604020202020204" pitchFamily="34" charset="0"/>
            </a:endParaRPr>
          </a:p>
          <a:p>
            <a:r>
              <a:rPr lang="es-UY" dirty="0" smtClean="0">
                <a:latin typeface="Arial" panose="020B0604020202020204" pitchFamily="34" charset="0"/>
                <a:cs typeface="Arial" panose="020B0604020202020204" pitchFamily="34" charset="0"/>
              </a:rPr>
              <a:t>Área geográfica</a:t>
            </a:r>
            <a:endParaRPr lang="es-UY" dirty="0">
              <a:latin typeface="Arial" panose="020B0604020202020204" pitchFamily="34" charset="0"/>
              <a:cs typeface="Arial" panose="020B0604020202020204" pitchFamily="34" charset="0"/>
            </a:endParaRPr>
          </a:p>
        </p:txBody>
      </p:sp>
      <p:sp>
        <p:nvSpPr>
          <p:cNvPr id="3" name="2 Rectángulo"/>
          <p:cNvSpPr/>
          <p:nvPr/>
        </p:nvSpPr>
        <p:spPr>
          <a:xfrm>
            <a:off x="2124396" y="1129260"/>
            <a:ext cx="2619884" cy="400110"/>
          </a:xfrm>
          <a:prstGeom prst="rect">
            <a:avLst/>
          </a:prstGeom>
        </p:spPr>
        <p:txBody>
          <a:bodyPr wrap="none">
            <a:spAutoFit/>
          </a:bodyPr>
          <a:lstStyle/>
          <a:p>
            <a:r>
              <a:rPr lang="es-MX" sz="2000" b="1" dirty="0" smtClean="0">
                <a:solidFill>
                  <a:schemeClr val="tx2">
                    <a:lumMod val="75000"/>
                  </a:schemeClr>
                </a:solidFill>
                <a:latin typeface="Arial" panose="020B0604020202020204" pitchFamily="34" charset="0"/>
                <a:cs typeface="Arial" panose="020B0604020202020204" pitchFamily="34" charset="0"/>
              </a:rPr>
              <a:t>Variables de control</a:t>
            </a:r>
            <a:endParaRPr lang="es-UY" sz="2000" dirty="0">
              <a:solidFill>
                <a:schemeClr val="tx2">
                  <a:lumMod val="75000"/>
                </a:schemeClr>
              </a:solidFill>
            </a:endParaRPr>
          </a:p>
        </p:txBody>
      </p:sp>
      <p:sp>
        <p:nvSpPr>
          <p:cNvPr id="19" name="18 Abrir llave"/>
          <p:cNvSpPr/>
          <p:nvPr/>
        </p:nvSpPr>
        <p:spPr>
          <a:xfrm rot="5400000">
            <a:off x="3113442" y="-621841"/>
            <a:ext cx="438022" cy="4680521"/>
          </a:xfrm>
          <a:prstGeom prst="leftBrace">
            <a:avLst>
              <a:gd name="adj1" fmla="val 8333"/>
              <a:gd name="adj2" fmla="val 48871"/>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dirty="0"/>
          </a:p>
        </p:txBody>
      </p:sp>
    </p:spTree>
    <p:extLst>
      <p:ext uri="{BB962C8B-B14F-4D97-AF65-F5344CB8AC3E}">
        <p14:creationId xmlns:p14="http://schemas.microsoft.com/office/powerpoint/2010/main" val="264353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3"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Metodología</a:t>
            </a:r>
            <a:endParaRPr lang="es-UY" dirty="0"/>
          </a:p>
        </p:txBody>
      </p:sp>
      <p:sp>
        <p:nvSpPr>
          <p:cNvPr id="3" name="2 Marcador de texto"/>
          <p:cNvSpPr>
            <a:spLocks noGrp="1"/>
          </p:cNvSpPr>
          <p:nvPr>
            <p:ph type="body" sz="quarter" idx="10"/>
          </p:nvPr>
        </p:nvSpPr>
        <p:spPr>
          <a:xfrm>
            <a:off x="467544" y="1268760"/>
            <a:ext cx="8496944" cy="4392488"/>
          </a:xfrm>
        </p:spPr>
        <p:txBody>
          <a:bodyPr/>
          <a:lstStyle/>
          <a:p>
            <a:pPr indent="-396000">
              <a:spcBef>
                <a:spcPts val="1800"/>
              </a:spcBef>
              <a:spcAft>
                <a:spcPts val="600"/>
              </a:spcAft>
              <a:buFont typeface="Wingdings" panose="05000000000000000000" pitchFamily="2" charset="2"/>
              <a:buChar char="§"/>
            </a:pPr>
            <a:r>
              <a:rPr lang="es-UY" dirty="0" smtClean="0"/>
              <a:t>Se </a:t>
            </a:r>
            <a:r>
              <a:rPr lang="es-UY" dirty="0"/>
              <a:t>utilizan </a:t>
            </a:r>
            <a:r>
              <a:rPr lang="es-UY" dirty="0" smtClean="0"/>
              <a:t>modelos </a:t>
            </a:r>
            <a:r>
              <a:rPr lang="es-UY" dirty="0"/>
              <a:t>lineales jerárquicos</a:t>
            </a:r>
            <a:r>
              <a:rPr lang="es-UY" dirty="0" smtClean="0"/>
              <a:t>.</a:t>
            </a:r>
          </a:p>
          <a:p>
            <a:pPr indent="-396000">
              <a:spcBef>
                <a:spcPts val="1800"/>
              </a:spcBef>
              <a:spcAft>
                <a:spcPts val="600"/>
              </a:spcAft>
              <a:buFont typeface="Wingdings" panose="05000000000000000000" pitchFamily="2" charset="2"/>
              <a:buChar char="§"/>
            </a:pPr>
            <a:r>
              <a:rPr lang="en-US" dirty="0" smtClean="0"/>
              <a:t>Se </a:t>
            </a:r>
            <a:r>
              <a:rPr lang="en-US" dirty="0"/>
              <a:t>introducen variables de control a nivel de centro y a nivel de los estudiantes.</a:t>
            </a:r>
          </a:p>
          <a:p>
            <a:pPr indent="-396000">
              <a:spcBef>
                <a:spcPts val="1800"/>
              </a:spcBef>
              <a:spcAft>
                <a:spcPts val="600"/>
              </a:spcAft>
              <a:buFont typeface="Wingdings" panose="05000000000000000000" pitchFamily="2" charset="2"/>
              <a:buChar char="§"/>
            </a:pPr>
            <a:r>
              <a:rPr lang="en-US" dirty="0" smtClean="0"/>
              <a:t>Para </a:t>
            </a:r>
            <a:r>
              <a:rPr lang="en-US" dirty="0" err="1" smtClean="0"/>
              <a:t>cada</a:t>
            </a:r>
            <a:r>
              <a:rPr lang="en-US" dirty="0" smtClean="0"/>
              <a:t> </a:t>
            </a:r>
            <a:r>
              <a:rPr lang="en-US" dirty="0" err="1" smtClean="0"/>
              <a:t>índice</a:t>
            </a:r>
            <a:r>
              <a:rPr lang="en-US" dirty="0" smtClean="0"/>
              <a:t> no-</a:t>
            </a:r>
            <a:r>
              <a:rPr lang="en-US" dirty="0" err="1" smtClean="0"/>
              <a:t>cognitivo</a:t>
            </a:r>
            <a:r>
              <a:rPr lang="en-US" dirty="0" smtClean="0"/>
              <a:t> se </a:t>
            </a:r>
            <a:r>
              <a:rPr lang="en-US" dirty="0" err="1" smtClean="0"/>
              <a:t>estima</a:t>
            </a:r>
            <a:r>
              <a:rPr lang="en-US" dirty="0" smtClean="0"/>
              <a:t> el </a:t>
            </a:r>
            <a:r>
              <a:rPr lang="en-US" dirty="0" err="1" smtClean="0"/>
              <a:t>efecto</a:t>
            </a:r>
            <a:r>
              <a:rPr lang="en-US" dirty="0" smtClean="0"/>
              <a:t> </a:t>
            </a:r>
            <a:r>
              <a:rPr lang="en-US" dirty="0" err="1" smtClean="0"/>
              <a:t>sobre</a:t>
            </a:r>
            <a:r>
              <a:rPr lang="en-US" dirty="0" smtClean="0"/>
              <a:t> el </a:t>
            </a:r>
            <a:r>
              <a:rPr lang="en-US" dirty="0" err="1" smtClean="0"/>
              <a:t>desempeño</a:t>
            </a:r>
            <a:r>
              <a:rPr lang="en-US" dirty="0" smtClean="0"/>
              <a:t> </a:t>
            </a:r>
            <a:r>
              <a:rPr lang="en-US" dirty="0" err="1" smtClean="0"/>
              <a:t>en</a:t>
            </a:r>
            <a:r>
              <a:rPr lang="en-US" dirty="0" smtClean="0"/>
              <a:t> </a:t>
            </a:r>
            <a:r>
              <a:rPr lang="en-US" dirty="0" err="1" smtClean="0"/>
              <a:t>matemática</a:t>
            </a:r>
            <a:r>
              <a:rPr lang="en-US" dirty="0" smtClean="0"/>
              <a:t>:</a:t>
            </a:r>
          </a:p>
          <a:p>
            <a:pPr lvl="1" indent="-396000">
              <a:spcBef>
                <a:spcPts val="1800"/>
              </a:spcBef>
              <a:spcAft>
                <a:spcPts val="600"/>
              </a:spcAft>
              <a:buFont typeface="Wingdings" panose="05000000000000000000" pitchFamily="2" charset="2"/>
              <a:buChar char="§"/>
            </a:pPr>
            <a:r>
              <a:rPr lang="en-US" sz="2000" dirty="0" smtClean="0"/>
              <a:t>Puro</a:t>
            </a:r>
            <a:endParaRPr lang="en-US" sz="2000" dirty="0"/>
          </a:p>
          <a:p>
            <a:pPr lvl="1" indent="-396000">
              <a:spcBef>
                <a:spcPts val="1800"/>
              </a:spcBef>
              <a:spcAft>
                <a:spcPts val="600"/>
              </a:spcAft>
              <a:buFont typeface="Wingdings" panose="05000000000000000000" pitchFamily="2" charset="2"/>
              <a:buChar char="§"/>
            </a:pPr>
            <a:r>
              <a:rPr lang="en-US" sz="2000" dirty="0" err="1" smtClean="0"/>
              <a:t>Discriminado</a:t>
            </a:r>
            <a:r>
              <a:rPr lang="en-US" sz="2000" dirty="0" smtClean="0"/>
              <a:t> </a:t>
            </a:r>
            <a:r>
              <a:rPr lang="en-US" sz="2000" dirty="0" err="1" smtClean="0"/>
              <a:t>por</a:t>
            </a:r>
            <a:r>
              <a:rPr lang="en-US" sz="2000" dirty="0" smtClean="0"/>
              <a:t> </a:t>
            </a:r>
            <a:r>
              <a:rPr lang="en-US" sz="2000" dirty="0" err="1" smtClean="0"/>
              <a:t>características</a:t>
            </a:r>
            <a:r>
              <a:rPr lang="en-US" sz="2000" dirty="0" smtClean="0"/>
              <a:t> de </a:t>
            </a:r>
            <a:r>
              <a:rPr lang="en-US" sz="2000" dirty="0" err="1" smtClean="0"/>
              <a:t>centro</a:t>
            </a:r>
            <a:endParaRPr lang="es-UY" sz="2000" dirty="0" smtClean="0"/>
          </a:p>
          <a:p>
            <a:endParaRPr lang="es-UY" dirty="0"/>
          </a:p>
        </p:txBody>
      </p:sp>
    </p:spTree>
    <p:extLst>
      <p:ext uri="{BB962C8B-B14F-4D97-AF65-F5344CB8AC3E}">
        <p14:creationId xmlns:p14="http://schemas.microsoft.com/office/powerpoint/2010/main" val="846622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Elipse"/>
          <p:cNvSpPr/>
          <p:nvPr/>
        </p:nvSpPr>
        <p:spPr>
          <a:xfrm>
            <a:off x="107504" y="1844824"/>
            <a:ext cx="1745493" cy="15121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UY" dirty="0"/>
          </a:p>
        </p:txBody>
      </p:sp>
      <p:sp>
        <p:nvSpPr>
          <p:cNvPr id="4" name="3 Elipse"/>
          <p:cNvSpPr/>
          <p:nvPr/>
        </p:nvSpPr>
        <p:spPr>
          <a:xfrm>
            <a:off x="1551565" y="1200045"/>
            <a:ext cx="607205" cy="6746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UY" dirty="0"/>
          </a:p>
        </p:txBody>
      </p:sp>
      <p:pic>
        <p:nvPicPr>
          <p:cNvPr id="1028"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933" y="1273044"/>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58255"/>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95" y="548680"/>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41" y="1092399"/>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928" y="1110655"/>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37" y="746862"/>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253" y="628352"/>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043" y="2770302"/>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65" y="2770302"/>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628" y="2130199"/>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74" y="1916832"/>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33084"/>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441" y="2343567"/>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586" y="4231811"/>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121" y="3429000"/>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13" y="3543317"/>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58434"/>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552" y="3855735"/>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612" y="5157192"/>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44" y="5373216"/>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16" y="5085184"/>
            <a:ext cx="420068" cy="4267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718" y="4869160"/>
            <a:ext cx="420068" cy="426735"/>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redondeado"/>
          <p:cNvSpPr/>
          <p:nvPr/>
        </p:nvSpPr>
        <p:spPr>
          <a:xfrm>
            <a:off x="2334766" y="548681"/>
            <a:ext cx="5472608" cy="1440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UY" sz="1200" dirty="0"/>
          </a:p>
        </p:txBody>
      </p:sp>
      <p:sp>
        <p:nvSpPr>
          <p:cNvPr id="33" name="3 Marcador de texto"/>
          <p:cNvSpPr txBox="1">
            <a:spLocks/>
          </p:cNvSpPr>
          <p:nvPr/>
        </p:nvSpPr>
        <p:spPr>
          <a:xfrm>
            <a:off x="2267744" y="814827"/>
            <a:ext cx="1872208" cy="108012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UY" sz="12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Sexo: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12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Femenino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120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Masculino</a:t>
            </a:r>
            <a:endParaRPr kumimoji="0" lang="es-UY" sz="120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34" name="3 Marcador de texto"/>
          <p:cNvSpPr txBox="1">
            <a:spLocks/>
          </p:cNvSpPr>
          <p:nvPr/>
        </p:nvSpPr>
        <p:spPr>
          <a:xfrm>
            <a:off x="2381994" y="525607"/>
            <a:ext cx="4998318" cy="432048"/>
          </a:xfrm>
          <a:prstGeom prst="rect">
            <a:avLst/>
          </a:prstGeom>
        </p:spPr>
        <p:txBody>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s-MX" sz="1600" b="1" dirty="0" smtClean="0">
                <a:solidFill>
                  <a:schemeClr val="tx1">
                    <a:lumMod val="65000"/>
                    <a:lumOff val="35000"/>
                  </a:schemeClr>
                </a:solidFill>
                <a:latin typeface="Arial" pitchFamily="34" charset="0"/>
                <a:cs typeface="Arial" pitchFamily="34" charset="0"/>
              </a:rPr>
              <a:t>Nivel 1: Variables de los estudiantes</a:t>
            </a:r>
            <a:endParaRPr kumimoji="0" lang="es-UY" sz="1600" b="1" i="0" u="none" strike="noStrike" kern="1200" cap="none" spc="0" normalizeH="0" baseline="0" noProof="0" dirty="0">
              <a:ln>
                <a:noFill/>
              </a:ln>
              <a:solidFill>
                <a:schemeClr val="tx1">
                  <a:lumMod val="65000"/>
                  <a:lumOff val="35000"/>
                </a:schemeClr>
              </a:solidFill>
              <a:effectLst/>
              <a:uLnTx/>
              <a:uFillTx/>
              <a:latin typeface="Arial" pitchFamily="34" charset="0"/>
              <a:cs typeface="Arial" pitchFamily="34" charset="0"/>
            </a:endParaRPr>
          </a:p>
        </p:txBody>
      </p:sp>
      <p:sp>
        <p:nvSpPr>
          <p:cNvPr id="35" name="3 Marcador de texto"/>
          <p:cNvSpPr txBox="1">
            <a:spLocks/>
          </p:cNvSpPr>
          <p:nvPr/>
        </p:nvSpPr>
        <p:spPr>
          <a:xfrm>
            <a:off x="3454338" y="814827"/>
            <a:ext cx="2160240" cy="1296144"/>
          </a:xfrm>
          <a:prstGeom prst="rect">
            <a:avLst/>
          </a:prstGeom>
        </p:spPr>
        <p:txBody>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s-UY" sz="1200" b="1" dirty="0" smtClean="0">
                <a:solidFill>
                  <a:schemeClr val="tx1">
                    <a:lumMod val="65000"/>
                    <a:lumOff val="35000"/>
                  </a:schemeClr>
                </a:solidFill>
                <a:latin typeface="Arial" pitchFamily="34" charset="0"/>
                <a:cs typeface="Arial" pitchFamily="34" charset="0"/>
              </a:rPr>
              <a:t>Repetición</a:t>
            </a:r>
            <a:r>
              <a:rPr kumimoji="0" lang="es-UY" sz="1200" b="1" i="0" u="none" strike="noStrike" kern="1200" cap="none" spc="0" normalizeH="0" baseline="0" noProof="0" dirty="0" smtClean="0">
                <a:ln>
                  <a:noFill/>
                </a:ln>
                <a:solidFill>
                  <a:schemeClr val="tx1">
                    <a:lumMod val="65000"/>
                    <a:lumOff val="35000"/>
                  </a:schemeClr>
                </a:solidFill>
                <a:effectLst/>
                <a:uLnTx/>
                <a:uFillTx/>
                <a:latin typeface="Arial" pitchFamily="34" charset="0"/>
                <a:cs typeface="Arial" pitchFamily="34" charset="0"/>
              </a:rPr>
              <a: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s-UY" sz="1200" dirty="0" smtClean="0">
                <a:solidFill>
                  <a:schemeClr val="tx1">
                    <a:lumMod val="65000"/>
                    <a:lumOff val="35000"/>
                  </a:schemeClr>
                </a:solidFill>
                <a:latin typeface="Arial" pitchFamily="34" charset="0"/>
                <a:cs typeface="Arial" pitchFamily="34" charset="0"/>
              </a:rPr>
              <a:t>Nunca repitió</a:t>
            </a:r>
            <a:endParaRPr kumimoji="0" lang="es-UY" sz="1200" i="0" u="none" strike="noStrike" kern="1200" cap="none" spc="0" normalizeH="0" baseline="0" noProof="0" dirty="0" smtClean="0">
              <a:ln>
                <a:noFill/>
              </a:ln>
              <a:solidFill>
                <a:schemeClr val="tx1">
                  <a:lumMod val="65000"/>
                  <a:lumOff val="35000"/>
                </a:schemeClr>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1200" i="0" u="none" strike="noStrike" kern="1200" cap="none" spc="0" normalizeH="0" baseline="0" noProof="0" dirty="0" smtClean="0">
                <a:ln>
                  <a:noFill/>
                </a:ln>
                <a:solidFill>
                  <a:schemeClr val="tx1">
                    <a:lumMod val="65000"/>
                    <a:lumOff val="35000"/>
                  </a:schemeClr>
                </a:solidFill>
                <a:effectLst/>
                <a:uLnTx/>
                <a:uFillTx/>
                <a:latin typeface="Arial" pitchFamily="34" charset="0"/>
                <a:cs typeface="Arial" pitchFamily="34" charset="0"/>
              </a:rPr>
              <a:t>Repitió</a:t>
            </a:r>
          </a:p>
          <a:p>
            <a:pPr marR="0" lvl="0" defTabSz="914400" rtl="0" eaLnBrk="1" fontAlgn="auto" latinLnBrk="0" hangingPunct="1">
              <a:lnSpc>
                <a:spcPct val="100000"/>
              </a:lnSpc>
              <a:spcBef>
                <a:spcPct val="20000"/>
              </a:spcBef>
              <a:spcAft>
                <a:spcPts val="0"/>
              </a:spcAft>
              <a:buClrTx/>
              <a:buSzTx/>
              <a:tabLst/>
              <a:defRPr/>
            </a:pPr>
            <a:endParaRPr kumimoji="0" lang="es-UY" sz="1200" i="0" u="none" strike="noStrike" kern="1200" cap="none" spc="0" normalizeH="0" baseline="0" noProof="0" dirty="0">
              <a:ln>
                <a:noFill/>
              </a:ln>
              <a:solidFill>
                <a:schemeClr val="tx1">
                  <a:lumMod val="65000"/>
                  <a:lumOff val="35000"/>
                </a:schemeClr>
              </a:solidFill>
              <a:effectLst/>
              <a:uLnTx/>
              <a:uFillTx/>
              <a:latin typeface="Arial" pitchFamily="34" charset="0"/>
              <a:cs typeface="Arial" pitchFamily="34" charset="0"/>
            </a:endParaRPr>
          </a:p>
        </p:txBody>
      </p:sp>
      <p:sp>
        <p:nvSpPr>
          <p:cNvPr id="36" name="3 Marcador de texto"/>
          <p:cNvSpPr txBox="1">
            <a:spLocks/>
          </p:cNvSpPr>
          <p:nvPr/>
        </p:nvSpPr>
        <p:spPr>
          <a:xfrm>
            <a:off x="4874815" y="836712"/>
            <a:ext cx="1209353" cy="487310"/>
          </a:xfrm>
          <a:prstGeom prst="rect">
            <a:avLst/>
          </a:prstGeom>
        </p:spPr>
        <p:txBody>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s-UY" sz="1200" b="1" noProof="0" dirty="0" smtClean="0">
                <a:solidFill>
                  <a:schemeClr val="tx1">
                    <a:lumMod val="65000"/>
                    <a:lumOff val="35000"/>
                  </a:schemeClr>
                </a:solidFill>
                <a:latin typeface="Arial" pitchFamily="34" charset="0"/>
                <a:cs typeface="Arial" pitchFamily="34" charset="0"/>
              </a:rPr>
              <a:t>Índice socio-económico</a:t>
            </a:r>
            <a:endParaRPr kumimoji="0" lang="es-UY" sz="1200" b="1" i="0" u="none" strike="noStrike" kern="1200" cap="none" spc="0" normalizeH="0" baseline="0" noProof="0" dirty="0" smtClean="0">
              <a:ln>
                <a:noFill/>
              </a:ln>
              <a:solidFill>
                <a:schemeClr val="tx1">
                  <a:lumMod val="65000"/>
                  <a:lumOff val="35000"/>
                </a:schemeClr>
              </a:solidFill>
              <a:effectLst/>
              <a:uLnTx/>
              <a:uFillTx/>
              <a:latin typeface="Arial" pitchFamily="34" charset="0"/>
              <a:cs typeface="Arial" pitchFamily="34" charset="0"/>
            </a:endParaRPr>
          </a:p>
        </p:txBody>
      </p:sp>
      <p:sp>
        <p:nvSpPr>
          <p:cNvPr id="39" name="38 Rectángulo redondeado"/>
          <p:cNvSpPr/>
          <p:nvPr/>
        </p:nvSpPr>
        <p:spPr>
          <a:xfrm rot="5400000">
            <a:off x="6135010" y="2838389"/>
            <a:ext cx="5306163" cy="582734"/>
          </a:xfrm>
          <a:prstGeom prst="roundRect">
            <a:avLst>
              <a:gd name="adj" fmla="val 1736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UY" sz="1200" dirty="0"/>
          </a:p>
        </p:txBody>
      </p:sp>
      <p:sp>
        <p:nvSpPr>
          <p:cNvPr id="5" name="4 CuadroTexto"/>
          <p:cNvSpPr txBox="1"/>
          <p:nvPr/>
        </p:nvSpPr>
        <p:spPr>
          <a:xfrm rot="5400000">
            <a:off x="6337001" y="2815082"/>
            <a:ext cx="4958231" cy="584775"/>
          </a:xfrm>
          <a:prstGeom prst="rect">
            <a:avLst/>
          </a:prstGeom>
          <a:noFill/>
        </p:spPr>
        <p:txBody>
          <a:bodyPr wrap="square" rtlCol="0">
            <a:spAutoFit/>
          </a:bodyPr>
          <a:lstStyle/>
          <a:p>
            <a:r>
              <a:rPr lang="es-MX" sz="3200" dirty="0" smtClean="0"/>
              <a:t>Desempeño en matemática</a:t>
            </a:r>
            <a:endParaRPr lang="es-UY" sz="3200" dirty="0"/>
          </a:p>
        </p:txBody>
      </p:sp>
      <p:sp>
        <p:nvSpPr>
          <p:cNvPr id="30" name="29 Rectángulo redondeado"/>
          <p:cNvSpPr/>
          <p:nvPr/>
        </p:nvSpPr>
        <p:spPr>
          <a:xfrm>
            <a:off x="5729114" y="1412776"/>
            <a:ext cx="2078260" cy="216024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endParaRPr lang="es-MX" sz="1200" b="1" dirty="0" smtClean="0">
              <a:latin typeface="Arial" panose="020B0604020202020204" pitchFamily="34" charset="0"/>
              <a:cs typeface="Arial" panose="020B0604020202020204" pitchFamily="34" charset="0"/>
            </a:endParaRPr>
          </a:p>
          <a:p>
            <a:endParaRPr lang="es-MX" sz="1200" b="1" dirty="0">
              <a:latin typeface="Arial" panose="020B0604020202020204" pitchFamily="34" charset="0"/>
              <a:cs typeface="Arial" panose="020B0604020202020204" pitchFamily="34" charset="0"/>
            </a:endParaRPr>
          </a:p>
          <a:p>
            <a:pPr>
              <a:spcBef>
                <a:spcPct val="20000"/>
              </a:spcBef>
              <a:defRPr/>
            </a:pPr>
            <a:r>
              <a:rPr lang="es-MX" sz="1200" b="1" dirty="0" smtClean="0">
                <a:solidFill>
                  <a:schemeClr val="tx1">
                    <a:lumMod val="65000"/>
                    <a:lumOff val="35000"/>
                  </a:schemeClr>
                </a:solidFill>
                <a:latin typeface="Arial" pitchFamily="34" charset="0"/>
                <a:cs typeface="Arial" pitchFamily="34" charset="0"/>
              </a:rPr>
              <a:t>Índices</a:t>
            </a:r>
            <a:r>
              <a:rPr lang="es-MX" sz="1200" b="1" dirty="0">
                <a:solidFill>
                  <a:schemeClr val="tx1">
                    <a:lumMod val="65000"/>
                    <a:lumOff val="35000"/>
                  </a:schemeClr>
                </a:solidFill>
                <a:latin typeface="Arial" pitchFamily="34" charset="0"/>
                <a:cs typeface="Arial" pitchFamily="34" charset="0"/>
              </a:rPr>
              <a:t>:</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Perseverancia</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Motivación</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Apertura</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Auto-concepto</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Autoeficacia</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Locus de control</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Ansiedad</a:t>
            </a:r>
          </a:p>
          <a:p>
            <a:pPr marL="285750" indent="-285750" algn="ctr">
              <a:buFont typeface="Arial" panose="020B0604020202020204" pitchFamily="34" charset="0"/>
              <a:buChar char="•"/>
            </a:pPr>
            <a:endParaRPr lang="es-UY" dirty="0"/>
          </a:p>
        </p:txBody>
      </p:sp>
      <p:sp>
        <p:nvSpPr>
          <p:cNvPr id="44" name="43 Rectángulo redondeado"/>
          <p:cNvSpPr/>
          <p:nvPr/>
        </p:nvSpPr>
        <p:spPr>
          <a:xfrm>
            <a:off x="2195736" y="3812297"/>
            <a:ext cx="5513598" cy="17716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UY" dirty="0"/>
          </a:p>
        </p:txBody>
      </p:sp>
      <p:sp>
        <p:nvSpPr>
          <p:cNvPr id="45" name="3 Marcador de texto"/>
          <p:cNvSpPr txBox="1">
            <a:spLocks/>
          </p:cNvSpPr>
          <p:nvPr/>
        </p:nvSpPr>
        <p:spPr>
          <a:xfrm>
            <a:off x="2308734" y="3789040"/>
            <a:ext cx="3957042" cy="288032"/>
          </a:xfrm>
          <a:prstGeom prst="rect">
            <a:avLst/>
          </a:prstGeom>
        </p:spPr>
        <p:txBody>
          <a:bodyPr/>
          <a:lstStyle/>
          <a:p>
            <a:pPr>
              <a:spcBef>
                <a:spcPct val="20000"/>
              </a:spcBef>
              <a:defRPr/>
            </a:pPr>
            <a:r>
              <a:rPr lang="es-UY" sz="1600" b="1" dirty="0">
                <a:solidFill>
                  <a:schemeClr val="tx1">
                    <a:lumMod val="65000"/>
                    <a:lumOff val="35000"/>
                  </a:schemeClr>
                </a:solidFill>
                <a:latin typeface="Arial" pitchFamily="34" charset="0"/>
                <a:cs typeface="Arial" pitchFamily="34" charset="0"/>
              </a:rPr>
              <a:t>Nivel 2: Variables de los centros</a:t>
            </a:r>
          </a:p>
        </p:txBody>
      </p:sp>
      <p:sp>
        <p:nvSpPr>
          <p:cNvPr id="46" name="3 Marcador de texto"/>
          <p:cNvSpPr txBox="1">
            <a:spLocks/>
          </p:cNvSpPr>
          <p:nvPr/>
        </p:nvSpPr>
        <p:spPr>
          <a:xfrm>
            <a:off x="3892910" y="4149080"/>
            <a:ext cx="1656184" cy="1080120"/>
          </a:xfrm>
          <a:prstGeom prst="rect">
            <a:avLst/>
          </a:prstGeom>
        </p:spPr>
        <p:txBody>
          <a:bodyPr/>
          <a:lstStyle/>
          <a:p>
            <a:pPr>
              <a:spcBef>
                <a:spcPct val="20000"/>
              </a:spcBef>
              <a:defRPr/>
            </a:pPr>
            <a:r>
              <a:rPr lang="es-UY" sz="1200" b="1" dirty="0">
                <a:solidFill>
                  <a:schemeClr val="tx1">
                    <a:lumMod val="65000"/>
                    <a:lumOff val="35000"/>
                  </a:schemeClr>
                </a:solidFill>
                <a:latin typeface="Arial" pitchFamily="34" charset="0"/>
                <a:cs typeface="Arial" pitchFamily="34" charset="0"/>
              </a:rPr>
              <a:t>Región:</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Interior</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Montevideo y </a:t>
            </a:r>
            <a:r>
              <a:rPr lang="es-UY" sz="1200" dirty="0" smtClean="0">
                <a:solidFill>
                  <a:schemeClr val="tx1">
                    <a:lumMod val="65000"/>
                    <a:lumOff val="35000"/>
                  </a:schemeClr>
                </a:solidFill>
                <a:latin typeface="Arial" pitchFamily="34" charset="0"/>
                <a:cs typeface="Arial" pitchFamily="34" charset="0"/>
              </a:rPr>
              <a:t>Área Metropolitana</a:t>
            </a:r>
            <a:endParaRPr lang="es-UY" sz="1200" dirty="0">
              <a:solidFill>
                <a:schemeClr val="tx1">
                  <a:lumMod val="65000"/>
                  <a:lumOff val="35000"/>
                </a:schemeClr>
              </a:solidFill>
              <a:latin typeface="Arial" pitchFamily="34" charset="0"/>
              <a:cs typeface="Arial" pitchFamily="34" charset="0"/>
            </a:endParaRPr>
          </a:p>
        </p:txBody>
      </p:sp>
      <p:sp>
        <p:nvSpPr>
          <p:cNvPr id="47" name="3 Marcador de texto"/>
          <p:cNvSpPr txBox="1">
            <a:spLocks/>
          </p:cNvSpPr>
          <p:nvPr/>
        </p:nvSpPr>
        <p:spPr>
          <a:xfrm>
            <a:off x="5549094" y="4149080"/>
            <a:ext cx="2160240" cy="1584176"/>
          </a:xfrm>
          <a:prstGeom prst="rect">
            <a:avLst/>
          </a:prstGeom>
        </p:spPr>
        <p:txBody>
          <a:bodyPr/>
          <a:lstStyle/>
          <a:p>
            <a:pPr marL="0" indent="0">
              <a:spcBef>
                <a:spcPct val="20000"/>
              </a:spcBef>
              <a:buFont typeface="Arial" pitchFamily="34" charset="0"/>
              <a:buNone/>
              <a:defRPr/>
            </a:pPr>
            <a:r>
              <a:rPr lang="es-UY" sz="1200" b="1" dirty="0">
                <a:solidFill>
                  <a:schemeClr val="tx1">
                    <a:lumMod val="65000"/>
                    <a:lumOff val="35000"/>
                  </a:schemeClr>
                </a:solidFill>
                <a:latin typeface="Arial" pitchFamily="34" charset="0"/>
                <a:cs typeface="Arial" pitchFamily="34" charset="0"/>
              </a:rPr>
              <a:t>Entorno socio-cultural:</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Muy desfavorable</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Desfavorable</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Medio</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Favorable</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Muy favorable</a:t>
            </a:r>
          </a:p>
        </p:txBody>
      </p:sp>
      <p:sp>
        <p:nvSpPr>
          <p:cNvPr id="48" name="3 Marcador de texto"/>
          <p:cNvSpPr txBox="1">
            <a:spLocks/>
          </p:cNvSpPr>
          <p:nvPr/>
        </p:nvSpPr>
        <p:spPr>
          <a:xfrm>
            <a:off x="2308734" y="4149080"/>
            <a:ext cx="2160240" cy="1080120"/>
          </a:xfrm>
          <a:prstGeom prst="rect">
            <a:avLst/>
          </a:prstGeom>
        </p:spPr>
        <p:txBody>
          <a:bodyPr/>
          <a:lstStyle/>
          <a:p>
            <a:pPr marL="0" indent="0">
              <a:spcBef>
                <a:spcPct val="20000"/>
              </a:spcBef>
              <a:buFont typeface="Arial" pitchFamily="34" charset="0"/>
              <a:buNone/>
              <a:defRPr/>
            </a:pPr>
            <a:r>
              <a:rPr lang="es-UY" sz="1200" b="1" dirty="0">
                <a:solidFill>
                  <a:schemeClr val="tx1">
                    <a:lumMod val="65000"/>
                    <a:lumOff val="35000"/>
                  </a:schemeClr>
                </a:solidFill>
                <a:latin typeface="Arial" pitchFamily="34" charset="0"/>
                <a:cs typeface="Arial" pitchFamily="34" charset="0"/>
              </a:rPr>
              <a:t>Tipo de Centro:</a:t>
            </a: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Liceo </a:t>
            </a:r>
            <a:r>
              <a:rPr lang="es-UY" sz="1200" dirty="0" smtClean="0">
                <a:solidFill>
                  <a:schemeClr val="tx1">
                    <a:lumMod val="65000"/>
                    <a:lumOff val="35000"/>
                  </a:schemeClr>
                </a:solidFill>
                <a:latin typeface="Arial" pitchFamily="34" charset="0"/>
                <a:cs typeface="Arial" pitchFamily="34" charset="0"/>
              </a:rPr>
              <a:t>público</a:t>
            </a:r>
            <a:endParaRPr lang="es-UY" sz="1200" dirty="0">
              <a:solidFill>
                <a:schemeClr val="tx1">
                  <a:lumMod val="65000"/>
                  <a:lumOff val="35000"/>
                </a:schemeClr>
              </a:solidFill>
              <a:latin typeface="Arial" pitchFamily="34" charset="0"/>
              <a:cs typeface="Arial" pitchFamily="34" charset="0"/>
            </a:endParaRP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Escuela </a:t>
            </a:r>
            <a:r>
              <a:rPr lang="es-UY" sz="1200" dirty="0" smtClean="0">
                <a:solidFill>
                  <a:schemeClr val="tx1">
                    <a:lumMod val="65000"/>
                    <a:lumOff val="35000"/>
                  </a:schemeClr>
                </a:solidFill>
                <a:latin typeface="Arial" pitchFamily="34" charset="0"/>
                <a:cs typeface="Arial" pitchFamily="34" charset="0"/>
              </a:rPr>
              <a:t>técnica</a:t>
            </a:r>
            <a:endParaRPr lang="es-UY" sz="1200" dirty="0">
              <a:solidFill>
                <a:schemeClr val="tx1">
                  <a:lumMod val="65000"/>
                  <a:lumOff val="35000"/>
                </a:schemeClr>
              </a:solidFill>
              <a:latin typeface="Arial" pitchFamily="34" charset="0"/>
              <a:cs typeface="Arial" pitchFamily="34" charset="0"/>
            </a:endParaRPr>
          </a:p>
          <a:p>
            <a:pPr marL="342900" indent="-342900">
              <a:spcBef>
                <a:spcPct val="20000"/>
              </a:spcBef>
              <a:buFont typeface="Arial" pitchFamily="34" charset="0"/>
              <a:buChar char="•"/>
              <a:defRPr/>
            </a:pPr>
            <a:r>
              <a:rPr lang="es-UY" sz="1200" dirty="0">
                <a:solidFill>
                  <a:schemeClr val="tx1">
                    <a:lumMod val="65000"/>
                    <a:lumOff val="35000"/>
                  </a:schemeClr>
                </a:solidFill>
                <a:latin typeface="Arial" pitchFamily="34" charset="0"/>
                <a:cs typeface="Arial" pitchFamily="34" charset="0"/>
              </a:rPr>
              <a:t>Liceo </a:t>
            </a:r>
            <a:r>
              <a:rPr lang="es-UY" sz="1200" dirty="0" smtClean="0">
                <a:solidFill>
                  <a:schemeClr val="tx1">
                    <a:lumMod val="65000"/>
                    <a:lumOff val="35000"/>
                  </a:schemeClr>
                </a:solidFill>
                <a:latin typeface="Arial" pitchFamily="34" charset="0"/>
                <a:cs typeface="Arial" pitchFamily="34" charset="0"/>
              </a:rPr>
              <a:t>privado</a:t>
            </a:r>
            <a:endParaRPr lang="es-UY" sz="1200" dirty="0">
              <a:solidFill>
                <a:schemeClr val="tx1">
                  <a:lumMod val="65000"/>
                  <a:lumOff val="35000"/>
                </a:schemeClr>
              </a:solidFill>
              <a:latin typeface="Arial" pitchFamily="34" charset="0"/>
              <a:cs typeface="Arial" pitchFamily="34" charset="0"/>
            </a:endParaRPr>
          </a:p>
        </p:txBody>
      </p:sp>
      <p:cxnSp>
        <p:nvCxnSpPr>
          <p:cNvPr id="49" name="48 Conector recto de flecha"/>
          <p:cNvCxnSpPr>
            <a:stCxn id="32" idx="3"/>
          </p:cNvCxnSpPr>
          <p:nvPr/>
        </p:nvCxnSpPr>
        <p:spPr>
          <a:xfrm>
            <a:off x="7807374" y="1268761"/>
            <a:ext cx="689350" cy="1224135"/>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53" name="52 Conector recto de flecha"/>
          <p:cNvCxnSpPr/>
          <p:nvPr/>
        </p:nvCxnSpPr>
        <p:spPr>
          <a:xfrm>
            <a:off x="7781342" y="3212976"/>
            <a:ext cx="715382"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59" name="58 CuadroTexto"/>
          <p:cNvSpPr txBox="1"/>
          <p:nvPr/>
        </p:nvSpPr>
        <p:spPr>
          <a:xfrm>
            <a:off x="7709334" y="1988841"/>
            <a:ext cx="679090" cy="1323439"/>
          </a:xfrm>
          <a:prstGeom prst="rect">
            <a:avLst/>
          </a:prstGeom>
          <a:noFill/>
        </p:spPr>
        <p:txBody>
          <a:bodyPr wrap="square" rtlCol="0">
            <a:spAutoFit/>
          </a:bodyPr>
          <a:lstStyle/>
          <a:p>
            <a:r>
              <a:rPr lang="es-MX" sz="8000" dirty="0" smtClean="0"/>
              <a:t>?</a:t>
            </a:r>
            <a:endParaRPr lang="es-UY" sz="8000" dirty="0"/>
          </a:p>
        </p:txBody>
      </p:sp>
      <p:cxnSp>
        <p:nvCxnSpPr>
          <p:cNvPr id="61" name="60 Conector recto de flecha"/>
          <p:cNvCxnSpPr>
            <a:stCxn id="44" idx="3"/>
          </p:cNvCxnSpPr>
          <p:nvPr/>
        </p:nvCxnSpPr>
        <p:spPr>
          <a:xfrm flipV="1">
            <a:off x="7709334" y="3573016"/>
            <a:ext cx="787390" cy="1125096"/>
          </a:xfrm>
          <a:prstGeom prst="straightConnector1">
            <a:avLst/>
          </a:prstGeom>
          <a:ln w="76200">
            <a:solidFill>
              <a:schemeClr val="accent1">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025" name="1024 Conector angular"/>
          <p:cNvCxnSpPr>
            <a:stCxn id="4" idx="5"/>
            <a:endCxn id="32" idx="2"/>
          </p:cNvCxnSpPr>
          <p:nvPr/>
        </p:nvCxnSpPr>
        <p:spPr>
          <a:xfrm rot="16200000" flipH="1">
            <a:off x="3464002" y="381773"/>
            <a:ext cx="212912" cy="3001223"/>
          </a:xfrm>
          <a:prstGeom prst="bentConnector3">
            <a:avLst>
              <a:gd name="adj1" fmla="val 207368"/>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30" name="1029 Conector angular"/>
          <p:cNvCxnSpPr>
            <a:stCxn id="4" idx="5"/>
            <a:endCxn id="30" idx="1"/>
          </p:cNvCxnSpPr>
          <p:nvPr/>
        </p:nvCxnSpPr>
        <p:spPr>
          <a:xfrm rot="16200000" flipH="1">
            <a:off x="3540997" y="304778"/>
            <a:ext cx="716967" cy="3659267"/>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33" name="1032 Conector angular"/>
          <p:cNvCxnSpPr>
            <a:stCxn id="37" idx="5"/>
            <a:endCxn id="44" idx="1"/>
          </p:cNvCxnSpPr>
          <p:nvPr/>
        </p:nvCxnSpPr>
        <p:spPr>
          <a:xfrm rot="16200000" flipH="1">
            <a:off x="1115269" y="3617645"/>
            <a:ext cx="1562572" cy="598361"/>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35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3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animBg="1"/>
      <p:bldP spid="32" grpId="0" animBg="1"/>
      <p:bldP spid="33" grpId="0"/>
      <p:bldP spid="34" grpId="0"/>
      <p:bldP spid="35" grpId="0"/>
      <p:bldP spid="36" grpId="0"/>
      <p:bldP spid="39" grpId="0" animBg="1"/>
      <p:bldP spid="5" grpId="0"/>
      <p:bldP spid="30" grpId="0" animBg="1"/>
      <p:bldP spid="44" grpId="0" animBg="1"/>
      <p:bldP spid="45" grpId="0"/>
      <p:bldP spid="46" grpId="0"/>
      <p:bldP spid="47" grpId="0"/>
      <p:bldP spid="4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UY" dirty="0" smtClean="0"/>
              <a:t>Principales resultados</a:t>
            </a:r>
            <a:endParaRPr lang="es-UY" dirty="0"/>
          </a:p>
        </p:txBody>
      </p:sp>
    </p:spTree>
    <p:extLst>
      <p:ext uri="{BB962C8B-B14F-4D97-AF65-F5344CB8AC3E}">
        <p14:creationId xmlns:p14="http://schemas.microsoft.com/office/powerpoint/2010/main" val="1199589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482"/>
            <a:ext cx="9144000" cy="5811846"/>
          </a:xfrm>
          <a:prstGeom prst="rect">
            <a:avLst/>
          </a:prstGeom>
        </p:spPr>
      </p:pic>
      <p:sp>
        <p:nvSpPr>
          <p:cNvPr id="14" name="1 Título"/>
          <p:cNvSpPr txBox="1">
            <a:spLocks/>
          </p:cNvSpPr>
          <p:nvPr/>
        </p:nvSpPr>
        <p:spPr>
          <a:xfrm>
            <a:off x="107504" y="260648"/>
            <a:ext cx="9036496" cy="652934"/>
          </a:xfrm>
          <a:prstGeom prst="rect">
            <a:avLst/>
          </a:prstGeom>
        </p:spPr>
        <p:txBody>
          <a:bodyPr/>
          <a:lstStyle/>
          <a:p>
            <a:pPr>
              <a:spcBef>
                <a:spcPct val="0"/>
              </a:spcBef>
              <a:defRPr/>
            </a:pPr>
            <a:r>
              <a:rPr lang="es-UY" sz="2800" b="1" dirty="0" smtClean="0">
                <a:solidFill>
                  <a:prstClr val="black">
                    <a:lumMod val="65000"/>
                    <a:lumOff val="35000"/>
                  </a:prstClr>
                </a:solidFill>
                <a:latin typeface="Arial" pitchFamily="34" charset="0"/>
                <a:cs typeface="Arial" pitchFamily="34" charset="0"/>
              </a:rPr>
              <a:t>Efectos de las variables de control y los índices</a:t>
            </a:r>
            <a:endParaRPr lang="es-UY" sz="2800" b="1" dirty="0">
              <a:solidFill>
                <a:prstClr val="black">
                  <a:lumMod val="65000"/>
                  <a:lumOff val="35000"/>
                </a:prstClr>
              </a:solidFill>
              <a:latin typeface="Arial" pitchFamily="34" charset="0"/>
              <a:cs typeface="Arial" pitchFamily="34" charset="0"/>
            </a:endParaRPr>
          </a:p>
        </p:txBody>
      </p:sp>
      <p:sp>
        <p:nvSpPr>
          <p:cNvPr id="9" name="8 Rectángulo"/>
          <p:cNvSpPr/>
          <p:nvPr/>
        </p:nvSpPr>
        <p:spPr>
          <a:xfrm>
            <a:off x="827584" y="1340768"/>
            <a:ext cx="4680520" cy="50405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solidFill>
                <a:prstClr val="white"/>
              </a:solidFill>
            </a:endParaRPr>
          </a:p>
        </p:txBody>
      </p:sp>
      <p:sp>
        <p:nvSpPr>
          <p:cNvPr id="10" name="9 Rectángulo"/>
          <p:cNvSpPr/>
          <p:nvPr/>
        </p:nvSpPr>
        <p:spPr>
          <a:xfrm>
            <a:off x="5508104" y="1340768"/>
            <a:ext cx="3312368" cy="50405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solidFill>
                <a:prstClr val="white"/>
              </a:solidFill>
            </a:endParaRPr>
          </a:p>
        </p:txBody>
      </p:sp>
      <p:sp>
        <p:nvSpPr>
          <p:cNvPr id="15" name="14 Flecha abajo"/>
          <p:cNvSpPr/>
          <p:nvPr/>
        </p:nvSpPr>
        <p:spPr>
          <a:xfrm>
            <a:off x="6156176" y="2420888"/>
            <a:ext cx="216024" cy="28803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Y" dirty="0">
              <a:solidFill>
                <a:prstClr val="white"/>
              </a:solidFill>
            </a:endParaRPr>
          </a:p>
        </p:txBody>
      </p:sp>
      <p:sp>
        <p:nvSpPr>
          <p:cNvPr id="17" name="16 Flecha abajo"/>
          <p:cNvSpPr/>
          <p:nvPr/>
        </p:nvSpPr>
        <p:spPr>
          <a:xfrm>
            <a:off x="7524328" y="2348880"/>
            <a:ext cx="216024" cy="28803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Y" dirty="0">
              <a:solidFill>
                <a:prstClr val="white"/>
              </a:solidFill>
            </a:endParaRPr>
          </a:p>
        </p:txBody>
      </p:sp>
      <p:sp>
        <p:nvSpPr>
          <p:cNvPr id="24" name="23 Flecha abajo"/>
          <p:cNvSpPr/>
          <p:nvPr/>
        </p:nvSpPr>
        <p:spPr>
          <a:xfrm>
            <a:off x="7092280" y="2492896"/>
            <a:ext cx="216024" cy="28803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UY" dirty="0">
              <a:solidFill>
                <a:prstClr val="white"/>
              </a:solidFill>
            </a:endParaRPr>
          </a:p>
        </p:txBody>
      </p:sp>
      <p:sp>
        <p:nvSpPr>
          <p:cNvPr id="25" name="24 Flecha abajo"/>
          <p:cNvSpPr/>
          <p:nvPr/>
        </p:nvSpPr>
        <p:spPr>
          <a:xfrm>
            <a:off x="8028384" y="2492896"/>
            <a:ext cx="216024" cy="28803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UY" dirty="0">
              <a:solidFill>
                <a:prstClr val="white"/>
              </a:solidFill>
            </a:endParaRPr>
          </a:p>
        </p:txBody>
      </p:sp>
      <p:sp>
        <p:nvSpPr>
          <p:cNvPr id="27" name="26 Flecha arriba"/>
          <p:cNvSpPr/>
          <p:nvPr/>
        </p:nvSpPr>
        <p:spPr>
          <a:xfrm>
            <a:off x="8460432" y="3573016"/>
            <a:ext cx="216024" cy="288032"/>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UY" dirty="0">
              <a:solidFill>
                <a:prstClr val="white"/>
              </a:solidFill>
            </a:endParaRPr>
          </a:p>
        </p:txBody>
      </p:sp>
      <p:sp>
        <p:nvSpPr>
          <p:cNvPr id="28" name="27 Flecha arriba"/>
          <p:cNvSpPr/>
          <p:nvPr/>
        </p:nvSpPr>
        <p:spPr>
          <a:xfrm>
            <a:off x="6588224" y="3717032"/>
            <a:ext cx="216024" cy="288032"/>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Y" dirty="0">
              <a:solidFill>
                <a:prstClr val="white"/>
              </a:solidFill>
            </a:endParaRPr>
          </a:p>
        </p:txBody>
      </p:sp>
      <p:sp>
        <p:nvSpPr>
          <p:cNvPr id="29" name="28 Flecha abajo"/>
          <p:cNvSpPr/>
          <p:nvPr/>
        </p:nvSpPr>
        <p:spPr>
          <a:xfrm>
            <a:off x="5652120" y="2636912"/>
            <a:ext cx="216024" cy="2880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UY" dirty="0">
              <a:solidFill>
                <a:prstClr val="white"/>
              </a:solidFill>
            </a:endParaRPr>
          </a:p>
        </p:txBody>
      </p:sp>
    </p:spTree>
    <p:extLst>
      <p:ext uri="{BB962C8B-B14F-4D97-AF65-F5344CB8AC3E}">
        <p14:creationId xmlns:p14="http://schemas.microsoft.com/office/powerpoint/2010/main" val="26416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7" grpId="0" animBg="1"/>
      <p:bldP spid="24" grpId="0" animBg="1"/>
      <p:bldP spid="25"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60" y="3789040"/>
            <a:ext cx="1584176" cy="422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2" name="31 Rectángulo redondeado"/>
          <p:cNvSpPr/>
          <p:nvPr/>
        </p:nvSpPr>
        <p:spPr>
          <a:xfrm rot="5400000">
            <a:off x="-2199081" y="2847938"/>
            <a:ext cx="4945152" cy="4844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UY" sz="1200" dirty="0">
              <a:solidFill>
                <a:prstClr val="black"/>
              </a:solidFill>
            </a:endParaRPr>
          </a:p>
        </p:txBody>
      </p:sp>
      <p:sp>
        <p:nvSpPr>
          <p:cNvPr id="34" name="3 Marcador de texto"/>
          <p:cNvSpPr txBox="1">
            <a:spLocks/>
          </p:cNvSpPr>
          <p:nvPr/>
        </p:nvSpPr>
        <p:spPr>
          <a:xfrm rot="16200000">
            <a:off x="-1084096" y="2833184"/>
            <a:ext cx="2715183" cy="405942"/>
          </a:xfrm>
          <a:prstGeom prst="rect">
            <a:avLst/>
          </a:prstGeom>
        </p:spPr>
        <p:txBody>
          <a:bodyPr/>
          <a:lstStyle/>
          <a:p>
            <a:pPr>
              <a:spcBef>
                <a:spcPct val="20000"/>
              </a:spcBef>
              <a:buFont typeface="Arial" pitchFamily="34" charset="0"/>
              <a:buNone/>
              <a:defRPr/>
            </a:pPr>
            <a:r>
              <a:rPr lang="es-MX" sz="1600" b="1" dirty="0" smtClean="0">
                <a:solidFill>
                  <a:prstClr val="black">
                    <a:lumMod val="65000"/>
                    <a:lumOff val="35000"/>
                  </a:prstClr>
                </a:solidFill>
                <a:latin typeface="Arial" pitchFamily="34" charset="0"/>
                <a:cs typeface="Arial" pitchFamily="34" charset="0"/>
              </a:rPr>
              <a:t>Variables de Control</a:t>
            </a:r>
            <a:endParaRPr lang="es-UY" sz="1600" b="1" dirty="0">
              <a:solidFill>
                <a:prstClr val="black">
                  <a:lumMod val="65000"/>
                  <a:lumOff val="35000"/>
                </a:prstClr>
              </a:solidFill>
              <a:latin typeface="Arial" pitchFamily="34" charset="0"/>
              <a:cs typeface="Arial" pitchFamily="34" charset="0"/>
            </a:endParaRPr>
          </a:p>
        </p:txBody>
      </p:sp>
      <p:sp>
        <p:nvSpPr>
          <p:cNvPr id="39" name="38 Rectángulo redondeado"/>
          <p:cNvSpPr/>
          <p:nvPr/>
        </p:nvSpPr>
        <p:spPr>
          <a:xfrm rot="5400000">
            <a:off x="5918695" y="2834422"/>
            <a:ext cx="5306163" cy="582734"/>
          </a:xfrm>
          <a:prstGeom prst="roundRect">
            <a:avLst>
              <a:gd name="adj" fmla="val 1736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UY" sz="1200" dirty="0">
              <a:solidFill>
                <a:prstClr val="black"/>
              </a:solidFill>
            </a:endParaRPr>
          </a:p>
        </p:txBody>
      </p:sp>
      <p:sp>
        <p:nvSpPr>
          <p:cNvPr id="5" name="4 CuadroTexto"/>
          <p:cNvSpPr txBox="1"/>
          <p:nvPr/>
        </p:nvSpPr>
        <p:spPr>
          <a:xfrm rot="5400000">
            <a:off x="6120686" y="2811115"/>
            <a:ext cx="4958231" cy="584775"/>
          </a:xfrm>
          <a:prstGeom prst="rect">
            <a:avLst/>
          </a:prstGeom>
          <a:noFill/>
        </p:spPr>
        <p:txBody>
          <a:bodyPr wrap="square" rtlCol="0">
            <a:spAutoFit/>
          </a:bodyPr>
          <a:lstStyle/>
          <a:p>
            <a:r>
              <a:rPr lang="es-MX" sz="3200" dirty="0" smtClean="0">
                <a:solidFill>
                  <a:prstClr val="black"/>
                </a:solidFill>
              </a:rPr>
              <a:t>Desempeño en matemática</a:t>
            </a:r>
            <a:endParaRPr lang="es-UY" sz="3200" dirty="0">
              <a:solidFill>
                <a:prstClr val="black"/>
              </a:solidFill>
            </a:endParaRPr>
          </a:p>
        </p:txBody>
      </p:sp>
      <p:sp>
        <p:nvSpPr>
          <p:cNvPr id="44" name="43 Rectángulo redondeado"/>
          <p:cNvSpPr/>
          <p:nvPr/>
        </p:nvSpPr>
        <p:spPr>
          <a:xfrm>
            <a:off x="5268619" y="399065"/>
            <a:ext cx="2237453" cy="17716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UY" dirty="0"/>
          </a:p>
        </p:txBody>
      </p:sp>
      <p:cxnSp>
        <p:nvCxnSpPr>
          <p:cNvPr id="53" name="52 Conector recto de flecha"/>
          <p:cNvCxnSpPr/>
          <p:nvPr/>
        </p:nvCxnSpPr>
        <p:spPr>
          <a:xfrm flipV="1">
            <a:off x="4494661" y="1678563"/>
            <a:ext cx="767847" cy="1174373"/>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61" name="60 Conector recto de flecha"/>
          <p:cNvCxnSpPr/>
          <p:nvPr/>
        </p:nvCxnSpPr>
        <p:spPr>
          <a:xfrm>
            <a:off x="7548508" y="1402119"/>
            <a:ext cx="673811" cy="0"/>
          </a:xfrm>
          <a:prstGeom prst="straightConnector1">
            <a:avLst/>
          </a:prstGeom>
          <a:ln w="76200">
            <a:solidFill>
              <a:schemeClr val="accent1">
                <a:lumMod val="75000"/>
              </a:schemeClr>
            </a:solidFill>
            <a:tailEnd type="arrow"/>
          </a:ln>
        </p:spPr>
        <p:style>
          <a:lnRef idx="3">
            <a:schemeClr val="accent3"/>
          </a:lnRef>
          <a:fillRef idx="0">
            <a:schemeClr val="accent3"/>
          </a:fillRef>
          <a:effectRef idx="2">
            <a:schemeClr val="accent3"/>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79" y="1368574"/>
            <a:ext cx="3013511" cy="310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16 Conector recto de flecha"/>
          <p:cNvCxnSpPr/>
          <p:nvPr/>
        </p:nvCxnSpPr>
        <p:spPr>
          <a:xfrm>
            <a:off x="4494661" y="2872586"/>
            <a:ext cx="750660"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21" name="20 Rectángulo redondeado"/>
          <p:cNvSpPr/>
          <p:nvPr/>
        </p:nvSpPr>
        <p:spPr>
          <a:xfrm>
            <a:off x="5268617" y="2575720"/>
            <a:ext cx="2237453" cy="17716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UY" dirty="0">
              <a:solidFill>
                <a:prstClr val="black"/>
              </a:solidFill>
            </a:endParaRPr>
          </a:p>
        </p:txBody>
      </p:sp>
      <p:sp>
        <p:nvSpPr>
          <p:cNvPr id="22" name="21 Rectángulo redondeado"/>
          <p:cNvSpPr/>
          <p:nvPr/>
        </p:nvSpPr>
        <p:spPr>
          <a:xfrm>
            <a:off x="5268618" y="4657971"/>
            <a:ext cx="2237453" cy="17716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UY" dirty="0">
              <a:solidFill>
                <a:prstClr val="black"/>
              </a:solidFill>
            </a:endParaRPr>
          </a:p>
        </p:txBody>
      </p:sp>
      <p:sp>
        <p:nvSpPr>
          <p:cNvPr id="23" name="22 Rectángulo redondeado"/>
          <p:cNvSpPr/>
          <p:nvPr/>
        </p:nvSpPr>
        <p:spPr>
          <a:xfrm>
            <a:off x="578435" y="3125789"/>
            <a:ext cx="481968" cy="17716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UY" dirty="0">
              <a:solidFill>
                <a:prstClr val="black"/>
              </a:solidFill>
            </a:endParaRPr>
          </a:p>
        </p:txBody>
      </p:sp>
      <p:sp>
        <p:nvSpPr>
          <p:cNvPr id="24" name="23 Rectángulo redondeado"/>
          <p:cNvSpPr/>
          <p:nvPr/>
        </p:nvSpPr>
        <p:spPr>
          <a:xfrm rot="5400000">
            <a:off x="-65142" y="1724881"/>
            <a:ext cx="1771632" cy="4844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UY" sz="1200" dirty="0">
              <a:solidFill>
                <a:prstClr val="black"/>
              </a:solidFill>
            </a:endParaRPr>
          </a:p>
        </p:txBody>
      </p:sp>
      <p:sp>
        <p:nvSpPr>
          <p:cNvPr id="6" name="5 Cerrar llave"/>
          <p:cNvSpPr/>
          <p:nvPr/>
        </p:nvSpPr>
        <p:spPr>
          <a:xfrm>
            <a:off x="1062913" y="908720"/>
            <a:ext cx="628767" cy="453650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7" name="6 Rectángulo"/>
          <p:cNvSpPr/>
          <p:nvPr/>
        </p:nvSpPr>
        <p:spPr>
          <a:xfrm rot="16200000">
            <a:off x="330495" y="3826937"/>
            <a:ext cx="928459" cy="369332"/>
          </a:xfrm>
          <a:prstGeom prst="rect">
            <a:avLst/>
          </a:prstGeom>
        </p:spPr>
        <p:txBody>
          <a:bodyPr wrap="none">
            <a:spAutoFit/>
          </a:bodyPr>
          <a:lstStyle/>
          <a:p>
            <a:r>
              <a:rPr lang="es-MX" b="1" dirty="0" smtClean="0">
                <a:solidFill>
                  <a:prstClr val="black">
                    <a:lumMod val="65000"/>
                    <a:lumOff val="35000"/>
                  </a:prstClr>
                </a:solidFill>
                <a:latin typeface="Arial" pitchFamily="34" charset="0"/>
                <a:cs typeface="Arial" pitchFamily="34" charset="0"/>
              </a:rPr>
              <a:t>Centro</a:t>
            </a:r>
            <a:endParaRPr lang="es-UY" dirty="0"/>
          </a:p>
        </p:txBody>
      </p:sp>
      <p:sp>
        <p:nvSpPr>
          <p:cNvPr id="28" name="27 Rectángulo"/>
          <p:cNvSpPr/>
          <p:nvPr/>
        </p:nvSpPr>
        <p:spPr>
          <a:xfrm rot="16200000">
            <a:off x="137182" y="1782452"/>
            <a:ext cx="1364476" cy="369332"/>
          </a:xfrm>
          <a:prstGeom prst="rect">
            <a:avLst/>
          </a:prstGeom>
        </p:spPr>
        <p:txBody>
          <a:bodyPr wrap="none">
            <a:spAutoFit/>
          </a:bodyPr>
          <a:lstStyle/>
          <a:p>
            <a:r>
              <a:rPr lang="es-MX" b="1" dirty="0" smtClean="0">
                <a:solidFill>
                  <a:prstClr val="black">
                    <a:lumMod val="65000"/>
                    <a:lumOff val="35000"/>
                  </a:prstClr>
                </a:solidFill>
                <a:latin typeface="Arial" pitchFamily="34" charset="0"/>
                <a:cs typeface="Arial" pitchFamily="34" charset="0"/>
              </a:rPr>
              <a:t>Estudiante</a:t>
            </a:r>
            <a:endParaRPr lang="es-UY" dirty="0"/>
          </a:p>
        </p:txBody>
      </p:sp>
      <p:sp>
        <p:nvSpPr>
          <p:cNvPr id="8" name="7 Rectángulo"/>
          <p:cNvSpPr/>
          <p:nvPr/>
        </p:nvSpPr>
        <p:spPr>
          <a:xfrm>
            <a:off x="5268618" y="639049"/>
            <a:ext cx="2237452" cy="1477328"/>
          </a:xfrm>
          <a:prstGeom prst="rect">
            <a:avLst/>
          </a:prstGeom>
        </p:spPr>
        <p:txBody>
          <a:bodyPr wrap="square">
            <a:spAutoFit/>
          </a:bodyPr>
          <a:lstStyle/>
          <a:p>
            <a:r>
              <a:rPr lang="es-UY" b="1" dirty="0" smtClean="0">
                <a:solidFill>
                  <a:prstClr val="black">
                    <a:lumMod val="65000"/>
                    <a:lumOff val="35000"/>
                  </a:prstClr>
                </a:solidFill>
                <a:latin typeface="Arial" pitchFamily="34" charset="0"/>
                <a:cs typeface="Arial" pitchFamily="34" charset="0"/>
              </a:rPr>
              <a:t>Región</a:t>
            </a:r>
          </a:p>
          <a:p>
            <a:endParaRPr lang="es-UY" b="1" dirty="0">
              <a:solidFill>
                <a:prstClr val="black">
                  <a:lumMod val="65000"/>
                  <a:lumOff val="35000"/>
                </a:prstClr>
              </a:solidFill>
              <a:latin typeface="Arial" pitchFamily="34" charset="0"/>
              <a:cs typeface="Arial" pitchFamily="34" charset="0"/>
            </a:endParaRPr>
          </a:p>
          <a:p>
            <a:pPr marL="285750" indent="-285750">
              <a:buFont typeface="Wingdings" panose="05000000000000000000" pitchFamily="2" charset="2"/>
              <a:buChar char="§"/>
            </a:pPr>
            <a:r>
              <a:rPr lang="es-UY" dirty="0">
                <a:solidFill>
                  <a:prstClr val="black">
                    <a:lumMod val="65000"/>
                    <a:lumOff val="35000"/>
                  </a:prstClr>
                </a:solidFill>
                <a:latin typeface="Arial" pitchFamily="34" charset="0"/>
                <a:cs typeface="Arial" pitchFamily="34" charset="0"/>
              </a:rPr>
              <a:t>Montevideo y AM</a:t>
            </a:r>
          </a:p>
          <a:p>
            <a:pPr marL="285750" indent="-285750">
              <a:buFont typeface="Wingdings" panose="05000000000000000000" pitchFamily="2" charset="2"/>
              <a:buChar char="§"/>
            </a:pPr>
            <a:r>
              <a:rPr lang="es-UY" dirty="0">
                <a:solidFill>
                  <a:prstClr val="black">
                    <a:lumMod val="65000"/>
                    <a:lumOff val="35000"/>
                  </a:prstClr>
                </a:solidFill>
                <a:latin typeface="Arial" pitchFamily="34" charset="0"/>
                <a:cs typeface="Arial" pitchFamily="34" charset="0"/>
              </a:rPr>
              <a:t>Interior</a:t>
            </a:r>
          </a:p>
          <a:p>
            <a:endParaRPr lang="es-UY" dirty="0">
              <a:latin typeface="Arial" panose="020B0604020202020204" pitchFamily="34" charset="0"/>
              <a:cs typeface="Arial" panose="020B0604020202020204" pitchFamily="34" charset="0"/>
            </a:endParaRPr>
          </a:p>
        </p:txBody>
      </p:sp>
      <p:sp>
        <p:nvSpPr>
          <p:cNvPr id="9" name="8 Rectángulo"/>
          <p:cNvSpPr/>
          <p:nvPr/>
        </p:nvSpPr>
        <p:spPr>
          <a:xfrm>
            <a:off x="5364088" y="2734086"/>
            <a:ext cx="4572000" cy="1477328"/>
          </a:xfrm>
          <a:prstGeom prst="rect">
            <a:avLst/>
          </a:prstGeom>
        </p:spPr>
        <p:txBody>
          <a:bodyPr>
            <a:spAutoFit/>
          </a:bodyPr>
          <a:lstStyle/>
          <a:p>
            <a:r>
              <a:rPr lang="es-UY" b="1" dirty="0" smtClean="0">
                <a:solidFill>
                  <a:prstClr val="black">
                    <a:lumMod val="65000"/>
                    <a:lumOff val="35000"/>
                  </a:prstClr>
                </a:solidFill>
                <a:latin typeface="Arial" pitchFamily="34" charset="0"/>
                <a:cs typeface="Arial" pitchFamily="34" charset="0"/>
              </a:rPr>
              <a:t>Tipo de centro</a:t>
            </a:r>
          </a:p>
          <a:p>
            <a:endParaRPr lang="es-UY" b="1" dirty="0" smtClean="0">
              <a:solidFill>
                <a:prstClr val="black">
                  <a:lumMod val="65000"/>
                  <a:lumOff val="35000"/>
                </a:prstClr>
              </a:solidFill>
              <a:latin typeface="Arial" pitchFamily="34" charset="0"/>
              <a:cs typeface="Arial" pitchFamily="34" charset="0"/>
            </a:endParaRP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Público</a:t>
            </a: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Escuela técnica</a:t>
            </a: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Privado</a:t>
            </a:r>
            <a:endParaRPr lang="es-UY" dirty="0">
              <a:solidFill>
                <a:prstClr val="black">
                  <a:lumMod val="65000"/>
                  <a:lumOff val="35000"/>
                </a:prstClr>
              </a:solidFill>
              <a:latin typeface="Arial" pitchFamily="34" charset="0"/>
              <a:cs typeface="Arial" pitchFamily="34" charset="0"/>
            </a:endParaRPr>
          </a:p>
        </p:txBody>
      </p:sp>
      <p:sp>
        <p:nvSpPr>
          <p:cNvPr id="10" name="9 Rectángulo"/>
          <p:cNvSpPr/>
          <p:nvPr/>
        </p:nvSpPr>
        <p:spPr>
          <a:xfrm>
            <a:off x="5262508" y="4727741"/>
            <a:ext cx="4572000" cy="1754326"/>
          </a:xfrm>
          <a:prstGeom prst="rect">
            <a:avLst/>
          </a:prstGeom>
        </p:spPr>
        <p:txBody>
          <a:bodyPr>
            <a:spAutoFit/>
          </a:bodyPr>
          <a:lstStyle/>
          <a:p>
            <a:r>
              <a:rPr lang="es-UY" b="1" dirty="0" smtClean="0">
                <a:solidFill>
                  <a:prstClr val="black">
                    <a:lumMod val="65000"/>
                    <a:lumOff val="35000"/>
                  </a:prstClr>
                </a:solidFill>
                <a:latin typeface="Arial" pitchFamily="34" charset="0"/>
                <a:cs typeface="Arial" pitchFamily="34" charset="0"/>
              </a:rPr>
              <a:t>Nivel socio-cultural</a:t>
            </a:r>
            <a:endParaRPr lang="es-UY" b="1" dirty="0">
              <a:solidFill>
                <a:prstClr val="black">
                  <a:lumMod val="65000"/>
                  <a:lumOff val="35000"/>
                </a:prstClr>
              </a:solidFill>
              <a:latin typeface="Arial" pitchFamily="34" charset="0"/>
              <a:cs typeface="Arial" pitchFamily="34" charset="0"/>
            </a:endParaRP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Muy desfavorable</a:t>
            </a: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Desfavorable</a:t>
            </a: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Medio</a:t>
            </a: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Favorable</a:t>
            </a:r>
          </a:p>
          <a:p>
            <a:pPr marL="285750" indent="-285750">
              <a:buFont typeface="Wingdings" panose="05000000000000000000" pitchFamily="2" charset="2"/>
              <a:buChar char="§"/>
            </a:pPr>
            <a:r>
              <a:rPr lang="es-UY" dirty="0" smtClean="0">
                <a:solidFill>
                  <a:prstClr val="black">
                    <a:lumMod val="65000"/>
                    <a:lumOff val="35000"/>
                  </a:prstClr>
                </a:solidFill>
                <a:latin typeface="Arial" pitchFamily="34" charset="0"/>
                <a:cs typeface="Arial" pitchFamily="34" charset="0"/>
              </a:rPr>
              <a:t>Muy Favorable</a:t>
            </a:r>
            <a:endParaRPr lang="es-UY" dirty="0">
              <a:solidFill>
                <a:prstClr val="black">
                  <a:lumMod val="65000"/>
                  <a:lumOff val="35000"/>
                </a:prstClr>
              </a:solidFill>
              <a:latin typeface="Arial" pitchFamily="34" charset="0"/>
              <a:cs typeface="Arial" pitchFamily="34" charset="0"/>
            </a:endParaRPr>
          </a:p>
        </p:txBody>
      </p:sp>
      <p:cxnSp>
        <p:nvCxnSpPr>
          <p:cNvPr id="37" name="36 Conector recto de flecha"/>
          <p:cNvCxnSpPr/>
          <p:nvPr/>
        </p:nvCxnSpPr>
        <p:spPr>
          <a:xfrm>
            <a:off x="7548507" y="3472750"/>
            <a:ext cx="673811" cy="0"/>
          </a:xfrm>
          <a:prstGeom prst="straightConnector1">
            <a:avLst/>
          </a:prstGeom>
          <a:ln w="76200">
            <a:solidFill>
              <a:schemeClr val="accent1">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38" name="37 Conector recto de flecha"/>
          <p:cNvCxnSpPr/>
          <p:nvPr/>
        </p:nvCxnSpPr>
        <p:spPr>
          <a:xfrm>
            <a:off x="7548508" y="5365815"/>
            <a:ext cx="673811" cy="0"/>
          </a:xfrm>
          <a:prstGeom prst="straightConnector1">
            <a:avLst/>
          </a:prstGeom>
          <a:ln w="76200">
            <a:solidFill>
              <a:schemeClr val="accent1">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40" name="39 Conector recto de flecha"/>
          <p:cNvCxnSpPr/>
          <p:nvPr/>
        </p:nvCxnSpPr>
        <p:spPr>
          <a:xfrm>
            <a:off x="4511848" y="2921475"/>
            <a:ext cx="733473" cy="1975944"/>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29" name="28 Rectángulo"/>
          <p:cNvSpPr/>
          <p:nvPr/>
        </p:nvSpPr>
        <p:spPr>
          <a:xfrm>
            <a:off x="2231740" y="2921475"/>
            <a:ext cx="1944216" cy="33178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0" name="29 Rectángulo"/>
          <p:cNvSpPr/>
          <p:nvPr/>
        </p:nvSpPr>
        <p:spPr>
          <a:xfrm>
            <a:off x="2231740" y="3253256"/>
            <a:ext cx="1944216" cy="33178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1" name="30 Rectángulo"/>
          <p:cNvSpPr/>
          <p:nvPr/>
        </p:nvSpPr>
        <p:spPr>
          <a:xfrm>
            <a:off x="2226326" y="3788376"/>
            <a:ext cx="1944216" cy="33178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653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8892480" cy="5832648"/>
          </a:xfrm>
          <a:prstGeom prst="rect">
            <a:avLst/>
          </a:prstGeom>
        </p:spPr>
      </p:pic>
      <p:sp>
        <p:nvSpPr>
          <p:cNvPr id="2" name="1 Título"/>
          <p:cNvSpPr>
            <a:spLocks noGrp="1"/>
          </p:cNvSpPr>
          <p:nvPr>
            <p:ph type="title"/>
          </p:nvPr>
        </p:nvSpPr>
        <p:spPr>
          <a:xfrm>
            <a:off x="1187624" y="188640"/>
            <a:ext cx="7632848" cy="1008112"/>
          </a:xfrm>
        </p:spPr>
        <p:txBody>
          <a:bodyPr/>
          <a:lstStyle/>
          <a:p>
            <a:r>
              <a:rPr lang="es-UY" dirty="0" smtClean="0"/>
              <a:t>Efectos discriminados por región</a:t>
            </a:r>
            <a:endParaRPr lang="es-UY" dirty="0"/>
          </a:p>
        </p:txBody>
      </p:sp>
    </p:spTree>
    <p:extLst>
      <p:ext uri="{BB962C8B-B14F-4D97-AF65-F5344CB8AC3E}">
        <p14:creationId xmlns:p14="http://schemas.microsoft.com/office/powerpoint/2010/main" val="1476749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8892480" cy="5832648"/>
          </a:xfrm>
          <a:prstGeom prst="rect">
            <a:avLst/>
          </a:prstGeom>
        </p:spPr>
      </p:pic>
      <p:sp>
        <p:nvSpPr>
          <p:cNvPr id="2" name="1 Título"/>
          <p:cNvSpPr>
            <a:spLocks noGrp="1"/>
          </p:cNvSpPr>
          <p:nvPr>
            <p:ph type="title"/>
          </p:nvPr>
        </p:nvSpPr>
        <p:spPr>
          <a:xfrm>
            <a:off x="179512" y="188640"/>
            <a:ext cx="8712968" cy="1008112"/>
          </a:xfrm>
        </p:spPr>
        <p:txBody>
          <a:bodyPr/>
          <a:lstStyle/>
          <a:p>
            <a:r>
              <a:rPr lang="es-UY" dirty="0" smtClean="0"/>
              <a:t>Efectos discriminados por tipo de centro</a:t>
            </a:r>
            <a:endParaRPr lang="es-UY" dirty="0"/>
          </a:p>
        </p:txBody>
      </p:sp>
    </p:spTree>
    <p:extLst>
      <p:ext uri="{BB962C8B-B14F-4D97-AF65-F5344CB8AC3E}">
        <p14:creationId xmlns:p14="http://schemas.microsoft.com/office/powerpoint/2010/main" val="971488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8892480" cy="5904656"/>
          </a:xfrm>
          <a:prstGeom prst="rect">
            <a:avLst/>
          </a:prstGeom>
        </p:spPr>
      </p:pic>
      <p:sp>
        <p:nvSpPr>
          <p:cNvPr id="2" name="1 Título"/>
          <p:cNvSpPr>
            <a:spLocks noGrp="1"/>
          </p:cNvSpPr>
          <p:nvPr>
            <p:ph type="title"/>
          </p:nvPr>
        </p:nvSpPr>
        <p:spPr>
          <a:xfrm>
            <a:off x="107504" y="260648"/>
            <a:ext cx="8928992" cy="1008112"/>
          </a:xfrm>
        </p:spPr>
        <p:txBody>
          <a:bodyPr/>
          <a:lstStyle/>
          <a:p>
            <a:r>
              <a:rPr lang="es-UY" sz="2400" dirty="0" smtClean="0"/>
              <a:t>Efectos discriminados por entorno socio-cultural del centro</a:t>
            </a:r>
            <a:endParaRPr lang="es-UY" sz="2400" dirty="0"/>
          </a:p>
        </p:txBody>
      </p:sp>
    </p:spTree>
    <p:extLst>
      <p:ext uri="{BB962C8B-B14F-4D97-AF65-F5344CB8AC3E}">
        <p14:creationId xmlns:p14="http://schemas.microsoft.com/office/powerpoint/2010/main" val="305667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76672"/>
            <a:ext cx="4248472" cy="652934"/>
          </a:xfrm>
        </p:spPr>
        <p:txBody>
          <a:bodyPr/>
          <a:lstStyle/>
          <a:p>
            <a:pPr algn="ctr"/>
            <a:r>
              <a:rPr lang="es-UY" dirty="0" smtClean="0"/>
              <a:t>Marco general PISA</a:t>
            </a:r>
            <a:endParaRPr lang="es-UY" sz="3400" dirty="0"/>
          </a:p>
        </p:txBody>
      </p:sp>
      <p:sp>
        <p:nvSpPr>
          <p:cNvPr id="3" name="2 Marcador de texto"/>
          <p:cNvSpPr>
            <a:spLocks noGrp="1"/>
          </p:cNvSpPr>
          <p:nvPr>
            <p:ph type="body" sz="quarter" idx="10"/>
          </p:nvPr>
        </p:nvSpPr>
        <p:spPr>
          <a:xfrm>
            <a:off x="467544" y="1340768"/>
            <a:ext cx="8352928" cy="4320480"/>
          </a:xfrm>
        </p:spPr>
        <p:txBody>
          <a:bodyPr/>
          <a:lstStyle/>
          <a:p>
            <a:pPr marL="342900" indent="-342900">
              <a:buFont typeface="Wingdings" panose="05000000000000000000" pitchFamily="2" charset="2"/>
              <a:buChar char="§"/>
            </a:pPr>
            <a:r>
              <a:rPr lang="es-UY" dirty="0"/>
              <a:t>Programa para la Evaluación Internacional de </a:t>
            </a:r>
            <a:r>
              <a:rPr lang="es-UY" dirty="0" smtClean="0"/>
              <a:t>Alumnos</a:t>
            </a:r>
          </a:p>
          <a:p>
            <a:pPr marL="342900" indent="-342900">
              <a:buFont typeface="Wingdings" panose="05000000000000000000" pitchFamily="2" charset="2"/>
              <a:buChar char="§"/>
            </a:pPr>
            <a:r>
              <a:rPr lang="es-UY" dirty="0" smtClean="0"/>
              <a:t>OCDE 	</a:t>
            </a:r>
          </a:p>
          <a:p>
            <a:pPr marL="342900" indent="-342900">
              <a:buFont typeface="Wingdings" panose="05000000000000000000" pitchFamily="2" charset="2"/>
              <a:buChar char="§"/>
            </a:pPr>
            <a:r>
              <a:rPr lang="es-UY" dirty="0" smtClean="0"/>
              <a:t>Estudiantes de 15 años</a:t>
            </a:r>
          </a:p>
          <a:p>
            <a:pPr marL="342900" indent="-342900">
              <a:buFont typeface="Wingdings" panose="05000000000000000000" pitchFamily="2" charset="2"/>
              <a:buChar char="§"/>
            </a:pPr>
            <a:r>
              <a:rPr lang="es-UY" dirty="0"/>
              <a:t>Uruguay participa desde 2003</a:t>
            </a:r>
          </a:p>
          <a:p>
            <a:pPr marL="342900" indent="-342900">
              <a:buFont typeface="Wingdings" panose="05000000000000000000" pitchFamily="2" charset="2"/>
              <a:buChar char="§"/>
            </a:pPr>
            <a:r>
              <a:rPr lang="es-UY" dirty="0" smtClean="0"/>
              <a:t>Cada tres años</a:t>
            </a:r>
          </a:p>
          <a:p>
            <a:pPr marL="342900" indent="-342900">
              <a:buFont typeface="Wingdings" panose="05000000000000000000" pitchFamily="2" charset="2"/>
              <a:buChar char="§"/>
            </a:pPr>
            <a:r>
              <a:rPr lang="es-UY" dirty="0" smtClean="0"/>
              <a:t>Evalúa competencias cognitivas:</a:t>
            </a:r>
          </a:p>
          <a:p>
            <a:pPr marL="1085850" lvl="1" indent="-342900">
              <a:buFont typeface="Wingdings" panose="05000000000000000000" pitchFamily="2" charset="2"/>
              <a:buChar char="§"/>
            </a:pPr>
            <a:r>
              <a:rPr lang="es-UY" dirty="0" smtClean="0"/>
              <a:t>Ciencias</a:t>
            </a:r>
          </a:p>
          <a:p>
            <a:pPr marL="1085850" lvl="1" indent="-342900">
              <a:buFont typeface="Wingdings" panose="05000000000000000000" pitchFamily="2" charset="2"/>
              <a:buChar char="§"/>
            </a:pPr>
            <a:r>
              <a:rPr lang="es-UY" dirty="0" smtClean="0"/>
              <a:t>Lectura </a:t>
            </a:r>
          </a:p>
          <a:p>
            <a:pPr marL="1085850" lvl="1" indent="-342900">
              <a:buFont typeface="Wingdings" panose="05000000000000000000" pitchFamily="2" charset="2"/>
              <a:buChar char="§"/>
            </a:pPr>
            <a:r>
              <a:rPr lang="es-UY" dirty="0" smtClean="0"/>
              <a:t>Matemática</a:t>
            </a:r>
            <a:endParaRPr lang="es-UY"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573016"/>
            <a:ext cx="3250964" cy="2176265"/>
          </a:xfrm>
          <a:prstGeom prst="rect">
            <a:avLst/>
          </a:prstGeom>
        </p:spPr>
      </p:pic>
    </p:spTree>
    <p:extLst>
      <p:ext uri="{BB962C8B-B14F-4D97-AF65-F5344CB8AC3E}">
        <p14:creationId xmlns:p14="http://schemas.microsoft.com/office/powerpoint/2010/main" val="2234756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Conclusiones</a:t>
            </a:r>
            <a:endParaRPr lang="es-UY" dirty="0"/>
          </a:p>
        </p:txBody>
      </p:sp>
    </p:spTree>
    <p:extLst>
      <p:ext uri="{BB962C8B-B14F-4D97-AF65-F5344CB8AC3E}">
        <p14:creationId xmlns:p14="http://schemas.microsoft.com/office/powerpoint/2010/main" val="1625499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6192688" cy="652934"/>
          </a:xfrm>
        </p:spPr>
        <p:txBody>
          <a:bodyPr/>
          <a:lstStyle/>
          <a:p>
            <a:r>
              <a:rPr lang="es-UY" dirty="0" smtClean="0"/>
              <a:t>Consideraciones </a:t>
            </a:r>
            <a:endParaRPr lang="es-UY" dirty="0"/>
          </a:p>
        </p:txBody>
      </p:sp>
      <p:sp>
        <p:nvSpPr>
          <p:cNvPr id="3" name="2 Marcador de texto"/>
          <p:cNvSpPr>
            <a:spLocks noGrp="1"/>
          </p:cNvSpPr>
          <p:nvPr>
            <p:ph type="body" sz="quarter" idx="10"/>
          </p:nvPr>
        </p:nvSpPr>
        <p:spPr>
          <a:xfrm>
            <a:off x="755576" y="1556792"/>
            <a:ext cx="7920880" cy="4392488"/>
          </a:xfrm>
        </p:spPr>
        <p:txBody>
          <a:bodyPr/>
          <a:lstStyle/>
          <a:p>
            <a:pPr marL="342900" indent="-342900">
              <a:buFont typeface="Wingdings" panose="05000000000000000000" pitchFamily="2" charset="2"/>
              <a:buChar char="§"/>
            </a:pPr>
            <a:r>
              <a:rPr lang="es-UY" dirty="0" smtClean="0"/>
              <a:t>Reducción a una sola asignatura</a:t>
            </a:r>
          </a:p>
          <a:p>
            <a:pPr marL="342900" indent="-342900">
              <a:buFont typeface="Wingdings" panose="05000000000000000000" pitchFamily="2" charset="2"/>
              <a:buChar char="§"/>
            </a:pPr>
            <a:r>
              <a:rPr lang="es-UY" dirty="0"/>
              <a:t>Motivación – incoherencia con literatura</a:t>
            </a:r>
          </a:p>
          <a:p>
            <a:pPr marL="342900" indent="-342900">
              <a:buFont typeface="Wingdings" panose="05000000000000000000" pitchFamily="2" charset="2"/>
              <a:buChar char="§"/>
            </a:pPr>
            <a:r>
              <a:rPr lang="es-UY" dirty="0" smtClean="0"/>
              <a:t>Ítems: ¿adaptados para la población y contexto uruguayos?</a:t>
            </a:r>
          </a:p>
          <a:p>
            <a:pPr marL="342900" indent="-342900">
              <a:buFont typeface="Wingdings" panose="05000000000000000000" pitchFamily="2" charset="2"/>
              <a:buChar char="§"/>
            </a:pPr>
            <a:r>
              <a:rPr lang="es-UY" dirty="0" smtClean="0"/>
              <a:t>Modelo de evaluación de aspectos no-cognitivos</a:t>
            </a:r>
          </a:p>
          <a:p>
            <a:pPr marL="1085850" lvl="1" indent="-342900">
              <a:buFont typeface="Wingdings" panose="05000000000000000000" pitchFamily="2" charset="2"/>
              <a:buChar char="§"/>
            </a:pPr>
            <a:r>
              <a:rPr lang="es-UY" dirty="0" smtClean="0"/>
              <a:t>Interacción entre variables no cognitivas</a:t>
            </a:r>
          </a:p>
          <a:p>
            <a:pPr marL="1085850" lvl="1" indent="-342900">
              <a:buFont typeface="Wingdings" panose="05000000000000000000" pitchFamily="2" charset="2"/>
              <a:buChar char="§"/>
            </a:pPr>
            <a:r>
              <a:rPr lang="es-UY" dirty="0" smtClean="0"/>
              <a:t>Incorporar </a:t>
            </a:r>
            <a:r>
              <a:rPr lang="es-UY" dirty="0"/>
              <a:t>otras variables que inciden </a:t>
            </a:r>
          </a:p>
          <a:p>
            <a:pPr marL="1085850" lvl="1" indent="-342900">
              <a:buFont typeface="Wingdings" panose="05000000000000000000" pitchFamily="2" charset="2"/>
              <a:buChar char="§"/>
            </a:pPr>
            <a:endParaRPr lang="es-UY" dirty="0" smtClean="0"/>
          </a:p>
          <a:p>
            <a:pPr marL="342900" indent="-342900">
              <a:buFont typeface="Wingdings" panose="05000000000000000000" pitchFamily="2" charset="2"/>
              <a:buChar char="§"/>
            </a:pPr>
            <a:endParaRPr lang="es-UY" dirty="0"/>
          </a:p>
        </p:txBody>
      </p:sp>
    </p:spTree>
    <p:extLst>
      <p:ext uri="{BB962C8B-B14F-4D97-AF65-F5344CB8AC3E}">
        <p14:creationId xmlns:p14="http://schemas.microsoft.com/office/powerpoint/2010/main" val="830005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82396" y="1124744"/>
            <a:ext cx="8094059" cy="4770537"/>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
            </a:pPr>
            <a:r>
              <a:rPr lang="es-UY" sz="2400" dirty="0">
                <a:solidFill>
                  <a:schemeClr val="tx1">
                    <a:lumMod val="65000"/>
                    <a:lumOff val="35000"/>
                  </a:schemeClr>
                </a:solidFill>
                <a:latin typeface="Arial" pitchFamily="34" charset="0"/>
                <a:cs typeface="Arial" pitchFamily="34" charset="0"/>
              </a:rPr>
              <a:t>Evidencia </a:t>
            </a:r>
            <a:r>
              <a:rPr lang="es-UY" sz="2400" dirty="0" smtClean="0">
                <a:solidFill>
                  <a:schemeClr val="tx1">
                    <a:lumMod val="65000"/>
                    <a:lumOff val="35000"/>
                  </a:schemeClr>
                </a:solidFill>
                <a:latin typeface="Arial" pitchFamily="34" charset="0"/>
                <a:cs typeface="Arial" pitchFamily="34" charset="0"/>
              </a:rPr>
              <a:t>significativa sobre </a:t>
            </a:r>
            <a:r>
              <a:rPr lang="es-UY" sz="2400" dirty="0">
                <a:solidFill>
                  <a:schemeClr val="tx1">
                    <a:lumMod val="65000"/>
                    <a:lumOff val="35000"/>
                  </a:schemeClr>
                </a:solidFill>
                <a:latin typeface="Arial" pitchFamily="34" charset="0"/>
                <a:cs typeface="Arial" pitchFamily="34" charset="0"/>
              </a:rPr>
              <a:t>el </a:t>
            </a:r>
            <a:r>
              <a:rPr lang="es-UY" sz="2400" dirty="0" smtClean="0">
                <a:solidFill>
                  <a:schemeClr val="tx1">
                    <a:lumMod val="65000"/>
                    <a:lumOff val="35000"/>
                  </a:schemeClr>
                </a:solidFill>
                <a:latin typeface="Arial" pitchFamily="34" charset="0"/>
                <a:cs typeface="Arial" pitchFamily="34" charset="0"/>
              </a:rPr>
              <a:t>efecto de las habilidades </a:t>
            </a:r>
            <a:r>
              <a:rPr lang="es-UY" sz="2400" dirty="0">
                <a:solidFill>
                  <a:schemeClr val="tx1">
                    <a:lumMod val="65000"/>
                    <a:lumOff val="35000"/>
                  </a:schemeClr>
                </a:solidFill>
                <a:latin typeface="Arial" pitchFamily="34" charset="0"/>
                <a:cs typeface="Arial" pitchFamily="34" charset="0"/>
              </a:rPr>
              <a:t>no-cognitivas en el desempeño de estudiantes uruguayos</a:t>
            </a:r>
          </a:p>
          <a:p>
            <a:pPr marL="285750" indent="-285750">
              <a:spcBef>
                <a:spcPts val="600"/>
              </a:spcBef>
              <a:spcAft>
                <a:spcPts val="600"/>
              </a:spcAft>
              <a:buFont typeface="Wingdings" panose="05000000000000000000" pitchFamily="2" charset="2"/>
              <a:buChar char="§"/>
            </a:pPr>
            <a:r>
              <a:rPr lang="es-UY" sz="2400" dirty="0" smtClean="0">
                <a:solidFill>
                  <a:schemeClr val="tx1">
                    <a:lumMod val="65000"/>
                    <a:lumOff val="35000"/>
                  </a:schemeClr>
                </a:solidFill>
                <a:latin typeface="Arial" pitchFamily="34" charset="0"/>
                <a:cs typeface="Arial" pitchFamily="34" charset="0"/>
              </a:rPr>
              <a:t>Aun </a:t>
            </a:r>
            <a:r>
              <a:rPr lang="es-UY" sz="2400" dirty="0">
                <a:solidFill>
                  <a:schemeClr val="tx1">
                    <a:lumMod val="65000"/>
                    <a:lumOff val="35000"/>
                  </a:schemeClr>
                </a:solidFill>
                <a:latin typeface="Arial" pitchFamily="34" charset="0"/>
                <a:cs typeface="Arial" pitchFamily="34" charset="0"/>
              </a:rPr>
              <a:t>controlando por nivel </a:t>
            </a:r>
            <a:r>
              <a:rPr lang="es-UY" sz="2400" dirty="0" smtClean="0">
                <a:solidFill>
                  <a:schemeClr val="tx1">
                    <a:lumMod val="65000"/>
                    <a:lumOff val="35000"/>
                  </a:schemeClr>
                </a:solidFill>
                <a:latin typeface="Arial" pitchFamily="34" charset="0"/>
                <a:cs typeface="Arial" pitchFamily="34" charset="0"/>
              </a:rPr>
              <a:t>socioeconómico del </a:t>
            </a:r>
            <a:r>
              <a:rPr lang="es-UY" sz="2400" dirty="0">
                <a:solidFill>
                  <a:schemeClr val="tx1">
                    <a:lumMod val="65000"/>
                    <a:lumOff val="35000"/>
                  </a:schemeClr>
                </a:solidFill>
                <a:latin typeface="Arial" pitchFamily="34" charset="0"/>
                <a:cs typeface="Arial" pitchFamily="34" charset="0"/>
              </a:rPr>
              <a:t>estudiante, repetición, sexo, y variables de centro, las habilidades </a:t>
            </a:r>
            <a:r>
              <a:rPr lang="es-UY" sz="2400" dirty="0" smtClean="0">
                <a:solidFill>
                  <a:schemeClr val="tx1">
                    <a:lumMod val="65000"/>
                    <a:lumOff val="35000"/>
                  </a:schemeClr>
                </a:solidFill>
                <a:latin typeface="Arial" pitchFamily="34" charset="0"/>
                <a:cs typeface="Arial" pitchFamily="34" charset="0"/>
              </a:rPr>
              <a:t>no-cognitivas </a:t>
            </a:r>
            <a:r>
              <a:rPr lang="es-UY" sz="2400" dirty="0">
                <a:solidFill>
                  <a:schemeClr val="tx1">
                    <a:lumMod val="65000"/>
                    <a:lumOff val="35000"/>
                  </a:schemeClr>
                </a:solidFill>
                <a:latin typeface="Arial" pitchFamily="34" charset="0"/>
                <a:cs typeface="Arial" pitchFamily="34" charset="0"/>
              </a:rPr>
              <a:t>tienen un efecto sobre el desempeño académico</a:t>
            </a:r>
          </a:p>
          <a:p>
            <a:pPr marL="285750" indent="-285750">
              <a:spcBef>
                <a:spcPts val="600"/>
              </a:spcBef>
              <a:spcAft>
                <a:spcPts val="600"/>
              </a:spcAft>
              <a:buFont typeface="Wingdings" panose="05000000000000000000" pitchFamily="2" charset="2"/>
              <a:buChar char="§"/>
            </a:pPr>
            <a:r>
              <a:rPr lang="es-UY" sz="2400" dirty="0" smtClean="0">
                <a:solidFill>
                  <a:schemeClr val="tx1">
                    <a:lumMod val="65000"/>
                    <a:lumOff val="35000"/>
                  </a:schemeClr>
                </a:solidFill>
                <a:latin typeface="Arial" pitchFamily="34" charset="0"/>
                <a:cs typeface="Arial" pitchFamily="34" charset="0"/>
              </a:rPr>
              <a:t>Ansiedad</a:t>
            </a:r>
            <a:r>
              <a:rPr lang="es-UY" sz="2400" dirty="0">
                <a:solidFill>
                  <a:schemeClr val="tx1">
                    <a:lumMod val="65000"/>
                    <a:lumOff val="35000"/>
                  </a:schemeClr>
                </a:solidFill>
                <a:latin typeface="Arial" pitchFamily="34" charset="0"/>
                <a:cs typeface="Arial" pitchFamily="34" charset="0"/>
              </a:rPr>
              <a:t>: dimensión con mayor impacto</a:t>
            </a:r>
          </a:p>
          <a:p>
            <a:pPr marL="285750" indent="-285750">
              <a:spcBef>
                <a:spcPts val="600"/>
              </a:spcBef>
              <a:spcAft>
                <a:spcPts val="600"/>
              </a:spcAft>
              <a:buFont typeface="Wingdings" panose="05000000000000000000" pitchFamily="2" charset="2"/>
              <a:buChar char="§"/>
            </a:pPr>
            <a:r>
              <a:rPr lang="es-UY" sz="2400" dirty="0">
                <a:solidFill>
                  <a:schemeClr val="tx1">
                    <a:lumMod val="65000"/>
                    <a:lumOff val="35000"/>
                  </a:schemeClr>
                </a:solidFill>
                <a:latin typeface="Arial" pitchFamily="34" charset="0"/>
                <a:cs typeface="Arial" pitchFamily="34" charset="0"/>
              </a:rPr>
              <a:t>Importancia de la valoración subjetiva positiva que el estudiante hace de sí </a:t>
            </a:r>
            <a:r>
              <a:rPr lang="es-UY" sz="2400" dirty="0" smtClean="0">
                <a:solidFill>
                  <a:schemeClr val="tx1">
                    <a:lumMod val="65000"/>
                    <a:lumOff val="35000"/>
                  </a:schemeClr>
                </a:solidFill>
                <a:latin typeface="Arial" pitchFamily="34" charset="0"/>
                <a:cs typeface="Arial" pitchFamily="34" charset="0"/>
              </a:rPr>
              <a:t>mismo</a:t>
            </a:r>
          </a:p>
          <a:p>
            <a:pPr marL="285750" indent="-285750">
              <a:spcBef>
                <a:spcPts val="600"/>
              </a:spcBef>
              <a:spcAft>
                <a:spcPts val="600"/>
              </a:spcAft>
              <a:buFont typeface="Wingdings" panose="05000000000000000000" pitchFamily="2" charset="2"/>
              <a:buChar char="§"/>
            </a:pPr>
            <a:r>
              <a:rPr lang="es-UY" sz="2400" dirty="0" smtClean="0">
                <a:solidFill>
                  <a:schemeClr val="tx1">
                    <a:lumMod val="65000"/>
                    <a:lumOff val="35000"/>
                  </a:schemeClr>
                </a:solidFill>
                <a:latin typeface="Arial" pitchFamily="34" charset="0"/>
                <a:cs typeface="Arial" pitchFamily="34" charset="0"/>
              </a:rPr>
              <a:t>Importancia de incorporar el contexto en el análisis</a:t>
            </a:r>
            <a:endParaRPr lang="es-UY" sz="2400" dirty="0">
              <a:solidFill>
                <a:schemeClr val="tx1">
                  <a:lumMod val="65000"/>
                  <a:lumOff val="35000"/>
                </a:schemeClr>
              </a:solidFill>
              <a:latin typeface="Arial" pitchFamily="34" charset="0"/>
              <a:cs typeface="Arial" pitchFamily="34" charset="0"/>
            </a:endParaRPr>
          </a:p>
        </p:txBody>
      </p:sp>
      <p:sp>
        <p:nvSpPr>
          <p:cNvPr id="3" name="1 Título"/>
          <p:cNvSpPr>
            <a:spLocks noGrp="1"/>
          </p:cNvSpPr>
          <p:nvPr>
            <p:ph type="title"/>
          </p:nvPr>
        </p:nvSpPr>
        <p:spPr>
          <a:xfrm>
            <a:off x="323528" y="332656"/>
            <a:ext cx="6192688" cy="652934"/>
          </a:xfrm>
        </p:spPr>
        <p:txBody>
          <a:bodyPr/>
          <a:lstStyle/>
          <a:p>
            <a:r>
              <a:rPr lang="es-UY" dirty="0" smtClean="0"/>
              <a:t>Aportes </a:t>
            </a:r>
            <a:endParaRPr lang="es-UY" dirty="0"/>
          </a:p>
        </p:txBody>
      </p:sp>
    </p:spTree>
    <p:extLst>
      <p:ext uri="{BB962C8B-B14F-4D97-AF65-F5344CB8AC3E}">
        <p14:creationId xmlns:p14="http://schemas.microsoft.com/office/powerpoint/2010/main" val="1770658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181" y="341968"/>
            <a:ext cx="6984776" cy="652934"/>
          </a:xfrm>
        </p:spPr>
        <p:txBody>
          <a:bodyPr/>
          <a:lstStyle/>
          <a:p>
            <a:r>
              <a:rPr lang="es-UY" dirty="0" smtClean="0"/>
              <a:t>Implicaciones para la educación</a:t>
            </a:r>
            <a:endParaRPr lang="es-UY" dirty="0"/>
          </a:p>
        </p:txBody>
      </p:sp>
      <p:pic>
        <p:nvPicPr>
          <p:cNvPr id="4" name="Picture 4" descr="C:\Users\dpadula\AppData\Local\Microsoft\Windows\Temporary Internet Files\Content.IE5\F3KWPO0E\man-14663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662" y="1420376"/>
            <a:ext cx="1535849" cy="15602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angular"/>
          <p:cNvCxnSpPr/>
          <p:nvPr/>
        </p:nvCxnSpPr>
        <p:spPr>
          <a:xfrm flipV="1">
            <a:off x="2168530" y="2200487"/>
            <a:ext cx="2880320" cy="1"/>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7" name="6 Rectángulo"/>
          <p:cNvSpPr/>
          <p:nvPr/>
        </p:nvSpPr>
        <p:spPr>
          <a:xfrm>
            <a:off x="5186774" y="1282387"/>
            <a:ext cx="1584176" cy="183620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p>
        </p:txBody>
      </p:sp>
      <p:sp>
        <p:nvSpPr>
          <p:cNvPr id="8" name="7 Rectángulo"/>
          <p:cNvSpPr/>
          <p:nvPr/>
        </p:nvSpPr>
        <p:spPr>
          <a:xfrm>
            <a:off x="5226938" y="2015824"/>
            <a:ext cx="1544012" cy="369332"/>
          </a:xfrm>
          <a:prstGeom prst="rect">
            <a:avLst/>
          </a:prstGeom>
        </p:spPr>
        <p:txBody>
          <a:bodyPr wrap="none">
            <a:spAutoFit/>
          </a:bodyPr>
          <a:lstStyle/>
          <a:p>
            <a:r>
              <a:rPr lang="es-UY" dirty="0">
                <a:solidFill>
                  <a:schemeClr val="tx1">
                    <a:lumMod val="65000"/>
                    <a:lumOff val="35000"/>
                  </a:schemeClr>
                </a:solidFill>
                <a:latin typeface="Arial" pitchFamily="34" charset="0"/>
                <a:cs typeface="Arial" pitchFamily="34" charset="0"/>
              </a:rPr>
              <a:t>D</a:t>
            </a:r>
            <a:r>
              <a:rPr lang="es-UY" dirty="0" smtClean="0">
                <a:solidFill>
                  <a:schemeClr val="tx1">
                    <a:lumMod val="65000"/>
                    <a:lumOff val="35000"/>
                  </a:schemeClr>
                </a:solidFill>
                <a:latin typeface="Arial" pitchFamily="34" charset="0"/>
                <a:cs typeface="Arial" pitchFamily="34" charset="0"/>
              </a:rPr>
              <a:t>esempeños</a:t>
            </a:r>
            <a:endParaRPr lang="es-UY" dirty="0"/>
          </a:p>
        </p:txBody>
      </p:sp>
      <p:cxnSp>
        <p:nvCxnSpPr>
          <p:cNvPr id="10" name="9 Conector angular"/>
          <p:cNvCxnSpPr/>
          <p:nvPr/>
        </p:nvCxnSpPr>
        <p:spPr>
          <a:xfrm rot="16200000" flipH="1">
            <a:off x="2368517" y="2349654"/>
            <a:ext cx="2216364" cy="1"/>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13 Rectángulo"/>
          <p:cNvSpPr/>
          <p:nvPr/>
        </p:nvSpPr>
        <p:spPr>
          <a:xfrm>
            <a:off x="2036540" y="3714034"/>
            <a:ext cx="2880320" cy="67072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p>
        </p:txBody>
      </p:sp>
      <p:sp>
        <p:nvSpPr>
          <p:cNvPr id="15" name="14 Rectángulo"/>
          <p:cNvSpPr/>
          <p:nvPr/>
        </p:nvSpPr>
        <p:spPr>
          <a:xfrm>
            <a:off x="2326385" y="5093843"/>
            <a:ext cx="2300631" cy="646331"/>
          </a:xfrm>
          <a:prstGeom prst="rect">
            <a:avLst/>
          </a:prstGeom>
        </p:spPr>
        <p:txBody>
          <a:bodyPr wrap="none">
            <a:spAutoFit/>
          </a:bodyPr>
          <a:lstStyle/>
          <a:p>
            <a:pPr algn="ctr"/>
            <a:r>
              <a:rPr lang="es-UY" dirty="0">
                <a:solidFill>
                  <a:schemeClr val="tx1">
                    <a:lumMod val="65000"/>
                    <a:lumOff val="35000"/>
                  </a:schemeClr>
                </a:solidFill>
                <a:latin typeface="Arial" pitchFamily="34" charset="0"/>
                <a:cs typeface="Arial" pitchFamily="34" charset="0"/>
              </a:rPr>
              <a:t>Factores protectores</a:t>
            </a:r>
            <a:endParaRPr lang="es-UY" dirty="0"/>
          </a:p>
          <a:p>
            <a:pPr algn="ctr"/>
            <a:r>
              <a:rPr lang="es-UY" dirty="0" smtClean="0">
                <a:solidFill>
                  <a:schemeClr val="tx1">
                    <a:lumMod val="65000"/>
                    <a:lumOff val="35000"/>
                  </a:schemeClr>
                </a:solidFill>
                <a:latin typeface="Arial" pitchFamily="34" charset="0"/>
                <a:cs typeface="Arial" pitchFamily="34" charset="0"/>
              </a:rPr>
              <a:t>Barreras</a:t>
            </a:r>
          </a:p>
        </p:txBody>
      </p:sp>
      <p:sp>
        <p:nvSpPr>
          <p:cNvPr id="17" name="16 Abrir llave"/>
          <p:cNvSpPr/>
          <p:nvPr/>
        </p:nvSpPr>
        <p:spPr>
          <a:xfrm rot="10800000">
            <a:off x="6960941" y="986337"/>
            <a:ext cx="288032" cy="2658739"/>
          </a:xfrm>
          <a:prstGeom prst="leftBrace">
            <a:avLst>
              <a:gd name="adj1" fmla="val 8333"/>
              <a:gd name="adj2" fmla="val 71750"/>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dirty="0"/>
          </a:p>
        </p:txBody>
      </p:sp>
      <p:sp>
        <p:nvSpPr>
          <p:cNvPr id="18" name="17 Rectángulo"/>
          <p:cNvSpPr/>
          <p:nvPr/>
        </p:nvSpPr>
        <p:spPr>
          <a:xfrm>
            <a:off x="7433720" y="1241472"/>
            <a:ext cx="1530768" cy="923330"/>
          </a:xfrm>
          <a:prstGeom prst="rect">
            <a:avLst/>
          </a:prstGeom>
        </p:spPr>
        <p:txBody>
          <a:bodyPr wrap="square">
            <a:spAutoFit/>
          </a:bodyPr>
          <a:lstStyle/>
          <a:p>
            <a:pPr algn="ctr"/>
            <a:r>
              <a:rPr lang="es-UY" dirty="0" smtClean="0">
                <a:solidFill>
                  <a:schemeClr val="tx1">
                    <a:lumMod val="65000"/>
                    <a:lumOff val="35000"/>
                  </a:schemeClr>
                </a:solidFill>
                <a:latin typeface="Arial" pitchFamily="34" charset="0"/>
                <a:cs typeface="Arial" pitchFamily="34" charset="0"/>
              </a:rPr>
              <a:t>Vinculación </a:t>
            </a:r>
          </a:p>
          <a:p>
            <a:pPr algn="ctr"/>
            <a:r>
              <a:rPr lang="es-UY" dirty="0" smtClean="0">
                <a:solidFill>
                  <a:schemeClr val="tx1">
                    <a:lumMod val="65000"/>
                    <a:lumOff val="35000"/>
                  </a:schemeClr>
                </a:solidFill>
                <a:latin typeface="Arial" pitchFamily="34" charset="0"/>
                <a:cs typeface="Arial" pitchFamily="34" charset="0"/>
              </a:rPr>
              <a:t>sistema</a:t>
            </a:r>
          </a:p>
          <a:p>
            <a:pPr algn="ctr"/>
            <a:r>
              <a:rPr lang="es-UY" dirty="0" smtClean="0">
                <a:solidFill>
                  <a:schemeClr val="tx1">
                    <a:lumMod val="65000"/>
                    <a:lumOff val="35000"/>
                  </a:schemeClr>
                </a:solidFill>
                <a:latin typeface="Arial" pitchFamily="34" charset="0"/>
                <a:cs typeface="Arial" pitchFamily="34" charset="0"/>
              </a:rPr>
              <a:t>educativo</a:t>
            </a:r>
            <a:endParaRPr lang="es-UY" dirty="0"/>
          </a:p>
        </p:txBody>
      </p:sp>
      <p:sp>
        <p:nvSpPr>
          <p:cNvPr id="20" name="19 Rectángulo redondeado"/>
          <p:cNvSpPr/>
          <p:nvPr/>
        </p:nvSpPr>
        <p:spPr>
          <a:xfrm>
            <a:off x="6263362" y="2980601"/>
            <a:ext cx="2340716" cy="2808312"/>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endParaRPr lang="es-MX" sz="1200" b="1" dirty="0" smtClean="0">
              <a:latin typeface="Arial" panose="020B0604020202020204" pitchFamily="34" charset="0"/>
              <a:cs typeface="Arial" panose="020B0604020202020204" pitchFamily="34" charset="0"/>
            </a:endParaRPr>
          </a:p>
          <a:p>
            <a:pPr algn="ctr"/>
            <a:r>
              <a:rPr lang="es-UY" sz="1600" dirty="0" smtClean="0">
                <a:solidFill>
                  <a:schemeClr val="tx1">
                    <a:lumMod val="65000"/>
                    <a:lumOff val="35000"/>
                  </a:schemeClr>
                </a:solidFill>
                <a:latin typeface="Arial" pitchFamily="34" charset="0"/>
                <a:cs typeface="Arial" pitchFamily="34" charset="0"/>
              </a:rPr>
              <a:t>Competencias Cognitivas</a:t>
            </a:r>
          </a:p>
          <a:p>
            <a:pPr algn="ctr"/>
            <a:endParaRPr lang="es-UY" sz="1600" dirty="0">
              <a:solidFill>
                <a:schemeClr val="tx1">
                  <a:lumMod val="65000"/>
                  <a:lumOff val="35000"/>
                </a:schemeClr>
              </a:solidFill>
              <a:latin typeface="Arial" pitchFamily="34" charset="0"/>
              <a:cs typeface="Arial" pitchFamily="34" charset="0"/>
            </a:endParaRPr>
          </a:p>
          <a:p>
            <a:pPr algn="ctr"/>
            <a:r>
              <a:rPr lang="es-UY" sz="1600" dirty="0" smtClean="0">
                <a:solidFill>
                  <a:schemeClr val="tx1">
                    <a:lumMod val="65000"/>
                    <a:lumOff val="35000"/>
                  </a:schemeClr>
                </a:solidFill>
                <a:latin typeface="Arial" pitchFamily="34" charset="0"/>
                <a:cs typeface="Arial" pitchFamily="34" charset="0"/>
              </a:rPr>
              <a:t>Contexto</a:t>
            </a:r>
            <a:endParaRPr lang="es-UY" sz="1600" dirty="0">
              <a:solidFill>
                <a:schemeClr val="tx1">
                  <a:lumMod val="65000"/>
                  <a:lumOff val="35000"/>
                </a:schemeClr>
              </a:solidFill>
              <a:latin typeface="Arial" pitchFamily="34" charset="0"/>
              <a:cs typeface="Arial" pitchFamily="34" charset="0"/>
            </a:endParaRPr>
          </a:p>
          <a:p>
            <a:pPr algn="ctr"/>
            <a:endParaRPr lang="es-UY" sz="1600" dirty="0" smtClean="0">
              <a:solidFill>
                <a:schemeClr val="tx1">
                  <a:lumMod val="65000"/>
                  <a:lumOff val="35000"/>
                </a:schemeClr>
              </a:solidFill>
              <a:latin typeface="Arial" pitchFamily="34" charset="0"/>
              <a:cs typeface="Arial" pitchFamily="34" charset="0"/>
            </a:endParaRPr>
          </a:p>
          <a:p>
            <a:pPr algn="ctr"/>
            <a:r>
              <a:rPr lang="es-UY" sz="1600" dirty="0" smtClean="0">
                <a:solidFill>
                  <a:schemeClr val="tx1">
                    <a:lumMod val="65000"/>
                    <a:lumOff val="35000"/>
                  </a:schemeClr>
                </a:solidFill>
                <a:latin typeface="Arial" pitchFamily="34" charset="0"/>
                <a:cs typeface="Arial" pitchFamily="34" charset="0"/>
              </a:rPr>
              <a:t>Habilidades </a:t>
            </a:r>
          </a:p>
          <a:p>
            <a:pPr algn="ctr"/>
            <a:r>
              <a:rPr lang="es-UY" sz="1600" dirty="0" smtClean="0">
                <a:solidFill>
                  <a:schemeClr val="tx1">
                    <a:lumMod val="65000"/>
                    <a:lumOff val="35000"/>
                  </a:schemeClr>
                </a:solidFill>
                <a:latin typeface="Arial" pitchFamily="34" charset="0"/>
                <a:cs typeface="Arial" pitchFamily="34" charset="0"/>
              </a:rPr>
              <a:t>Socio-emocionales</a:t>
            </a:r>
          </a:p>
          <a:p>
            <a:pPr algn="ctr"/>
            <a:endParaRPr lang="es-UY" sz="1600" dirty="0">
              <a:solidFill>
                <a:schemeClr val="tx1">
                  <a:lumMod val="65000"/>
                  <a:lumOff val="35000"/>
                </a:schemeClr>
              </a:solidFill>
              <a:latin typeface="Arial" pitchFamily="34" charset="0"/>
              <a:cs typeface="Arial" pitchFamily="34" charset="0"/>
            </a:endParaRPr>
          </a:p>
          <a:p>
            <a:pPr algn="ctr"/>
            <a:endParaRPr lang="es-UY" sz="1600" dirty="0">
              <a:solidFill>
                <a:schemeClr val="tx1">
                  <a:lumMod val="65000"/>
                  <a:lumOff val="35000"/>
                </a:schemeClr>
              </a:solidFill>
              <a:latin typeface="Arial" pitchFamily="34" charset="0"/>
              <a:cs typeface="Arial" pitchFamily="34" charset="0"/>
            </a:endParaRPr>
          </a:p>
        </p:txBody>
      </p:sp>
      <p:cxnSp>
        <p:nvCxnSpPr>
          <p:cNvPr id="21" name="20 Conector angular"/>
          <p:cNvCxnSpPr/>
          <p:nvPr/>
        </p:nvCxnSpPr>
        <p:spPr>
          <a:xfrm rot="5400000">
            <a:off x="3146188" y="4715269"/>
            <a:ext cx="661024" cy="1"/>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22 Rectángulo"/>
          <p:cNvSpPr/>
          <p:nvPr/>
        </p:nvSpPr>
        <p:spPr>
          <a:xfrm>
            <a:off x="1190696" y="3918401"/>
            <a:ext cx="4572000" cy="369332"/>
          </a:xfrm>
          <a:prstGeom prst="rect">
            <a:avLst/>
          </a:prstGeom>
        </p:spPr>
        <p:txBody>
          <a:bodyPr>
            <a:spAutoFit/>
          </a:bodyPr>
          <a:lstStyle/>
          <a:p>
            <a:pPr algn="ctr"/>
            <a:r>
              <a:rPr lang="es-UY" dirty="0" smtClean="0">
                <a:solidFill>
                  <a:schemeClr val="tx1">
                    <a:lumMod val="65000"/>
                    <a:lumOff val="35000"/>
                  </a:schemeClr>
                </a:solidFill>
                <a:latin typeface="Arial" pitchFamily="34" charset="0"/>
                <a:cs typeface="Arial" pitchFamily="34" charset="0"/>
              </a:rPr>
              <a:t>Habilidades no-cognitivas</a:t>
            </a:r>
            <a:endParaRPr lang="es-UY"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94632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animBg="1"/>
      <p:bldP spid="15" grpId="0"/>
      <p:bldP spid="17" grpId="0" animBg="1"/>
      <p:bldP spid="18" grpId="0"/>
      <p:bldP spid="20"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276872"/>
            <a:ext cx="5040560" cy="1143000"/>
          </a:xfrm>
        </p:spPr>
        <p:txBody>
          <a:bodyPr/>
          <a:lstStyle/>
          <a:p>
            <a:r>
              <a:rPr lang="es-UY" dirty="0" smtClean="0"/>
              <a:t>¡Muchas gracias!</a:t>
            </a:r>
            <a:endParaRPr lang="es-UY"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59932"/>
            <a:ext cx="188775" cy="393692"/>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060" y="620100"/>
            <a:ext cx="412364" cy="337054"/>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0641" y="548406"/>
            <a:ext cx="339831" cy="407584"/>
          </a:xfrm>
          <a:prstGeom prst="rect">
            <a:avLst/>
          </a:prstGeom>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3717032"/>
            <a:ext cx="3324232" cy="1872208"/>
          </a:xfrm>
          <a:prstGeom prst="rect">
            <a:avLst/>
          </a:prstGeom>
        </p:spPr>
      </p:pic>
    </p:spTree>
    <p:extLst>
      <p:ext uri="{BB962C8B-B14F-4D97-AF65-F5344CB8AC3E}">
        <p14:creationId xmlns:p14="http://schemas.microsoft.com/office/powerpoint/2010/main" val="3589194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776864" cy="652934"/>
          </a:xfrm>
        </p:spPr>
        <p:txBody>
          <a:bodyPr/>
          <a:lstStyle/>
          <a:p>
            <a:r>
              <a:rPr lang="es-UY" dirty="0" smtClean="0"/>
              <a:t>Otros aspectos relevados: contexto</a:t>
            </a:r>
            <a:br>
              <a:rPr lang="es-UY" dirty="0" smtClean="0"/>
            </a:br>
            <a:r>
              <a:rPr lang="es-UY" dirty="0" smtClean="0"/>
              <a:t> </a:t>
            </a:r>
            <a:endParaRPr lang="es-UY" dirty="0"/>
          </a:p>
        </p:txBody>
      </p:sp>
      <p:sp>
        <p:nvSpPr>
          <p:cNvPr id="3" name="2 Marcador de texto"/>
          <p:cNvSpPr>
            <a:spLocks noGrp="1"/>
          </p:cNvSpPr>
          <p:nvPr>
            <p:ph type="body" sz="quarter" idx="10"/>
          </p:nvPr>
        </p:nvSpPr>
        <p:spPr>
          <a:xfrm>
            <a:off x="395536" y="1211640"/>
            <a:ext cx="6120679" cy="3096344"/>
          </a:xfrm>
        </p:spPr>
        <p:txBody>
          <a:bodyPr/>
          <a:lstStyle/>
          <a:p>
            <a:r>
              <a:rPr lang="es-UY" sz="2000" dirty="0" smtClean="0"/>
              <a:t>De centro:</a:t>
            </a:r>
          </a:p>
          <a:p>
            <a:endParaRPr lang="es-UY" dirty="0"/>
          </a:p>
        </p:txBody>
      </p:sp>
      <p:sp>
        <p:nvSpPr>
          <p:cNvPr id="4" name="3 Rectángulo"/>
          <p:cNvSpPr/>
          <p:nvPr/>
        </p:nvSpPr>
        <p:spPr>
          <a:xfrm>
            <a:off x="395536" y="3201880"/>
            <a:ext cx="7128792" cy="707886"/>
          </a:xfrm>
          <a:prstGeom prst="rect">
            <a:avLst/>
          </a:prstGeom>
        </p:spPr>
        <p:txBody>
          <a:bodyPr wrap="square">
            <a:spAutoFit/>
          </a:bodyPr>
          <a:lstStyle/>
          <a:p>
            <a:pPr>
              <a:spcBef>
                <a:spcPct val="20000"/>
              </a:spcBef>
            </a:pPr>
            <a:r>
              <a:rPr lang="es-UY" sz="2000" dirty="0" smtClean="0">
                <a:solidFill>
                  <a:schemeClr val="tx1">
                    <a:lumMod val="65000"/>
                    <a:lumOff val="35000"/>
                  </a:schemeClr>
                </a:solidFill>
                <a:latin typeface="Arial" pitchFamily="34" charset="0"/>
                <a:cs typeface="Arial" pitchFamily="34" charset="0"/>
              </a:rPr>
              <a:t>Del estudiante, su hogar, centro educativo y experiencias de aprendizaje:</a:t>
            </a:r>
            <a:endParaRPr lang="es-UY" sz="2000" dirty="0">
              <a:solidFill>
                <a:schemeClr val="tx1">
                  <a:lumMod val="65000"/>
                  <a:lumOff val="35000"/>
                </a:schemeClr>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717032"/>
            <a:ext cx="557562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137" y="1274278"/>
            <a:ext cx="4179590" cy="192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12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Dimensiones no-cognitivas</a:t>
            </a:r>
            <a:endParaRPr lang="es-UY" dirty="0"/>
          </a:p>
        </p:txBody>
      </p:sp>
      <p:sp>
        <p:nvSpPr>
          <p:cNvPr id="3" name="2 Marcador de texto"/>
          <p:cNvSpPr>
            <a:spLocks noGrp="1"/>
          </p:cNvSpPr>
          <p:nvPr>
            <p:ph type="body" sz="quarter" idx="10"/>
          </p:nvPr>
        </p:nvSpPr>
        <p:spPr>
          <a:xfrm>
            <a:off x="683568" y="1556792"/>
            <a:ext cx="6120679" cy="3096344"/>
          </a:xfrm>
        </p:spPr>
        <p:txBody>
          <a:bodyPr/>
          <a:lstStyle/>
          <a:p>
            <a:pPr marL="457200" indent="-457200">
              <a:buFont typeface="+mj-lt"/>
              <a:buAutoNum type="arabicPeriod"/>
            </a:pPr>
            <a:r>
              <a:rPr lang="es-UY" dirty="0" smtClean="0"/>
              <a:t>Compromiso con y en el centro educativo	</a:t>
            </a:r>
          </a:p>
          <a:p>
            <a:pPr marL="457200" indent="-457200">
              <a:buFont typeface="+mj-lt"/>
              <a:buAutoNum type="arabicPeriod"/>
            </a:pPr>
            <a:r>
              <a:rPr lang="es-UY" dirty="0" smtClean="0"/>
              <a:t>Determinación, motivación y confianza en sí mismo		</a:t>
            </a:r>
          </a:p>
          <a:p>
            <a:pPr marL="457200" indent="-457200">
              <a:buFont typeface="+mj-lt"/>
              <a:buAutoNum type="arabicPeriod"/>
            </a:pPr>
            <a:r>
              <a:rPr lang="es-UY" dirty="0" smtClean="0"/>
              <a:t>Creencias sobre sí mismo y participación</a:t>
            </a:r>
          </a:p>
          <a:p>
            <a:pPr marL="457200" indent="-457200">
              <a:buFont typeface="+mj-lt"/>
              <a:buAutoNum type="arabicPeriod"/>
            </a:pPr>
            <a:endParaRPr lang="es-UY"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3789040"/>
            <a:ext cx="4572000" cy="2363287"/>
          </a:xfrm>
          <a:prstGeom prst="rect">
            <a:avLst/>
          </a:prstGeom>
        </p:spPr>
      </p:pic>
    </p:spTree>
    <p:extLst>
      <p:ext uri="{BB962C8B-B14F-4D97-AF65-F5344CB8AC3E}">
        <p14:creationId xmlns:p14="http://schemas.microsoft.com/office/powerpoint/2010/main" val="322546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Dimensiones no-cognitivas</a:t>
            </a:r>
            <a:endParaRPr lang="es-UY" dirty="0"/>
          </a:p>
        </p:txBody>
      </p:sp>
      <p:sp>
        <p:nvSpPr>
          <p:cNvPr id="3" name="2 Marcador de texto"/>
          <p:cNvSpPr>
            <a:spLocks noGrp="1"/>
          </p:cNvSpPr>
          <p:nvPr>
            <p:ph type="body" sz="quarter" idx="10"/>
          </p:nvPr>
        </p:nvSpPr>
        <p:spPr>
          <a:xfrm>
            <a:off x="683568" y="1556792"/>
            <a:ext cx="6120679" cy="3096344"/>
          </a:xfrm>
        </p:spPr>
        <p:txBody>
          <a:bodyPr/>
          <a:lstStyle/>
          <a:p>
            <a:pPr marL="457200" indent="-457200">
              <a:buFont typeface="+mj-lt"/>
              <a:buAutoNum type="arabicPeriod"/>
            </a:pPr>
            <a:r>
              <a:rPr lang="es-UY" dirty="0" smtClean="0"/>
              <a:t>Compromiso con y en el centro educativo	</a:t>
            </a:r>
          </a:p>
          <a:p>
            <a:pPr marL="1085850" lvl="1" indent="-342900">
              <a:buFont typeface="Wingdings" panose="05000000000000000000" pitchFamily="2" charset="2"/>
              <a:buChar char="§"/>
            </a:pPr>
            <a:r>
              <a:rPr lang="es-UY" dirty="0" smtClean="0"/>
              <a:t>sentido de pertenencia</a:t>
            </a:r>
          </a:p>
          <a:p>
            <a:pPr marL="1085850" lvl="1" indent="-342900">
              <a:buFont typeface="Wingdings" panose="05000000000000000000" pitchFamily="2" charset="2"/>
              <a:buChar char="§"/>
            </a:pPr>
            <a:r>
              <a:rPr lang="es-UY" dirty="0" smtClean="0"/>
              <a:t>actitudes hacia la educación	</a:t>
            </a:r>
          </a:p>
          <a:p>
            <a:pPr marL="1085850" lvl="1" indent="-342900">
              <a:buFont typeface="Wingdings" panose="05000000000000000000" pitchFamily="2" charset="2"/>
              <a:buChar char="§"/>
            </a:pPr>
            <a:r>
              <a:rPr lang="es-UY" dirty="0" smtClean="0"/>
              <a:t>impuntualidad</a:t>
            </a:r>
          </a:p>
          <a:p>
            <a:pPr marL="1085850" lvl="1" indent="-342900">
              <a:buFont typeface="Wingdings" panose="05000000000000000000" pitchFamily="2" charset="2"/>
              <a:buChar char="§"/>
            </a:pPr>
            <a:r>
              <a:rPr lang="es-UY" dirty="0" smtClean="0"/>
              <a:t>ausentismo (días enteros o algunas clases)</a:t>
            </a:r>
            <a:endParaRPr lang="es-UY" dirty="0"/>
          </a:p>
        </p:txBody>
      </p:sp>
    </p:spTree>
    <p:extLst>
      <p:ext uri="{BB962C8B-B14F-4D97-AF65-F5344CB8AC3E}">
        <p14:creationId xmlns:p14="http://schemas.microsoft.com/office/powerpoint/2010/main" val="7038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Dimensiones no-cognitivas</a:t>
            </a:r>
            <a:endParaRPr lang="es-UY" dirty="0"/>
          </a:p>
        </p:txBody>
      </p:sp>
      <p:sp>
        <p:nvSpPr>
          <p:cNvPr id="3" name="2 Marcador de texto"/>
          <p:cNvSpPr>
            <a:spLocks noGrp="1"/>
          </p:cNvSpPr>
          <p:nvPr>
            <p:ph type="body" sz="quarter" idx="10"/>
          </p:nvPr>
        </p:nvSpPr>
        <p:spPr>
          <a:xfrm>
            <a:off x="683568" y="1556792"/>
            <a:ext cx="6120679" cy="3096344"/>
          </a:xfrm>
        </p:spPr>
        <p:txBody>
          <a:bodyPr/>
          <a:lstStyle/>
          <a:p>
            <a:pPr marL="457200" indent="-457200">
              <a:buFont typeface="+mj-lt"/>
              <a:buAutoNum type="arabicPeriod"/>
            </a:pPr>
            <a:r>
              <a:rPr lang="es-UY" dirty="0" smtClean="0">
                <a:solidFill>
                  <a:schemeClr val="bg1">
                    <a:lumMod val="85000"/>
                  </a:schemeClr>
                </a:solidFill>
              </a:rPr>
              <a:t>Compromiso con y en el centro educativo</a:t>
            </a:r>
            <a:r>
              <a:rPr lang="es-UY" dirty="0" smtClean="0"/>
              <a:t>	</a:t>
            </a:r>
          </a:p>
          <a:p>
            <a:pPr marL="457200" indent="-457200">
              <a:buFont typeface="+mj-lt"/>
              <a:buAutoNum type="arabicPeriod"/>
            </a:pPr>
            <a:r>
              <a:rPr lang="es-UY" dirty="0" smtClean="0"/>
              <a:t>Determinación, motivación y confianza en sí mismo		</a:t>
            </a:r>
          </a:p>
          <a:p>
            <a:pPr marL="1085850" lvl="1" indent="-342900">
              <a:buFont typeface="Wingdings" panose="05000000000000000000" pitchFamily="2" charset="2"/>
              <a:buChar char="§"/>
            </a:pPr>
            <a:r>
              <a:rPr lang="es-UY" dirty="0" smtClean="0"/>
              <a:t>perseverancia</a:t>
            </a:r>
          </a:p>
          <a:p>
            <a:pPr marL="1085850" lvl="1" indent="-342900">
              <a:buFont typeface="Wingdings" panose="05000000000000000000" pitchFamily="2" charset="2"/>
              <a:buChar char="§"/>
            </a:pPr>
            <a:r>
              <a:rPr lang="es-UY" dirty="0" smtClean="0"/>
              <a:t>apertura para solucionar problemas</a:t>
            </a:r>
          </a:p>
          <a:p>
            <a:pPr marL="1085850" lvl="1" indent="-342900">
              <a:buFont typeface="Wingdings" panose="05000000000000000000" pitchFamily="2" charset="2"/>
              <a:buChar char="§"/>
            </a:pPr>
            <a:r>
              <a:rPr lang="es-UY" dirty="0" smtClean="0"/>
              <a:t>locus de control</a:t>
            </a:r>
          </a:p>
          <a:p>
            <a:pPr marL="1085850" lvl="1" indent="-342900">
              <a:buFont typeface="Wingdings" panose="05000000000000000000" pitchFamily="2" charset="2"/>
              <a:buChar char="§"/>
            </a:pPr>
            <a:r>
              <a:rPr lang="es-UY" dirty="0" smtClean="0"/>
              <a:t>motivación para aprender matemática</a:t>
            </a:r>
            <a:endParaRPr lang="es-UY" dirty="0"/>
          </a:p>
        </p:txBody>
      </p:sp>
    </p:spTree>
    <p:extLst>
      <p:ext uri="{BB962C8B-B14F-4D97-AF65-F5344CB8AC3E}">
        <p14:creationId xmlns:p14="http://schemas.microsoft.com/office/powerpoint/2010/main" val="3554905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Dimensiones no-cognitivas</a:t>
            </a:r>
            <a:endParaRPr lang="es-UY" dirty="0"/>
          </a:p>
        </p:txBody>
      </p:sp>
      <p:sp>
        <p:nvSpPr>
          <p:cNvPr id="3" name="2 Marcador de texto"/>
          <p:cNvSpPr>
            <a:spLocks noGrp="1"/>
          </p:cNvSpPr>
          <p:nvPr>
            <p:ph type="body" sz="quarter" idx="10"/>
          </p:nvPr>
        </p:nvSpPr>
        <p:spPr>
          <a:xfrm>
            <a:off x="683568" y="1556792"/>
            <a:ext cx="6120679" cy="4104456"/>
          </a:xfrm>
        </p:spPr>
        <p:txBody>
          <a:bodyPr/>
          <a:lstStyle/>
          <a:p>
            <a:pPr marL="457200" indent="-457200">
              <a:buFont typeface="+mj-lt"/>
              <a:buAutoNum type="arabicPeriod"/>
            </a:pPr>
            <a:r>
              <a:rPr lang="es-UY" dirty="0" smtClean="0">
                <a:solidFill>
                  <a:schemeClr val="bg1">
                    <a:lumMod val="85000"/>
                  </a:schemeClr>
                </a:solidFill>
              </a:rPr>
              <a:t>Compromiso con y en el centro educativo	</a:t>
            </a:r>
          </a:p>
          <a:p>
            <a:pPr marL="457200" indent="-457200">
              <a:buFont typeface="+mj-lt"/>
              <a:buAutoNum type="arabicPeriod"/>
            </a:pPr>
            <a:r>
              <a:rPr lang="es-UY" dirty="0" smtClean="0">
                <a:solidFill>
                  <a:schemeClr val="bg1">
                    <a:lumMod val="85000"/>
                  </a:schemeClr>
                </a:solidFill>
              </a:rPr>
              <a:t>Determinación, motivación y confianza en sí mismo</a:t>
            </a:r>
            <a:r>
              <a:rPr lang="es-UY" dirty="0" smtClean="0"/>
              <a:t>		</a:t>
            </a:r>
          </a:p>
          <a:p>
            <a:pPr marL="457200" indent="-457200">
              <a:buFont typeface="+mj-lt"/>
              <a:buAutoNum type="arabicPeriod"/>
            </a:pPr>
            <a:r>
              <a:rPr lang="es-UY" dirty="0" smtClean="0"/>
              <a:t>Creencias sobre sí mismo y participación</a:t>
            </a:r>
          </a:p>
          <a:p>
            <a:pPr marL="1085850" lvl="1" indent="-342900">
              <a:buFont typeface="Wingdings" panose="05000000000000000000" pitchFamily="2" charset="2"/>
              <a:buChar char="§"/>
            </a:pPr>
            <a:r>
              <a:rPr lang="es-UY" dirty="0" smtClean="0"/>
              <a:t>autoeficacia</a:t>
            </a:r>
          </a:p>
          <a:p>
            <a:pPr marL="1085850" lvl="1" indent="-342900">
              <a:buFont typeface="Wingdings" panose="05000000000000000000" pitchFamily="2" charset="2"/>
              <a:buChar char="§"/>
            </a:pPr>
            <a:r>
              <a:rPr lang="es-UY" dirty="0" smtClean="0"/>
              <a:t>auto-concepto</a:t>
            </a:r>
          </a:p>
          <a:p>
            <a:pPr marL="1085850" lvl="1" indent="-342900">
              <a:buFont typeface="Wingdings" panose="05000000000000000000" pitchFamily="2" charset="2"/>
              <a:buChar char="§"/>
            </a:pPr>
            <a:r>
              <a:rPr lang="es-UY" dirty="0" smtClean="0"/>
              <a:t>ansiedad</a:t>
            </a:r>
          </a:p>
          <a:p>
            <a:pPr marL="1085850" lvl="1" indent="-342900">
              <a:buFont typeface="Wingdings" panose="05000000000000000000" pitchFamily="2" charset="2"/>
              <a:buChar char="§"/>
            </a:pPr>
            <a:r>
              <a:rPr lang="es-UY" dirty="0" smtClean="0"/>
              <a:t>disposiciones hacia la matemática</a:t>
            </a:r>
          </a:p>
          <a:p>
            <a:pPr marL="1085850" lvl="1" indent="-342900">
              <a:buFont typeface="Wingdings" panose="05000000000000000000" pitchFamily="2" charset="2"/>
              <a:buChar char="§"/>
            </a:pPr>
            <a:r>
              <a:rPr lang="es-UY" dirty="0" smtClean="0"/>
              <a:t>actitudes y comportamientos en matemática</a:t>
            </a:r>
          </a:p>
          <a:p>
            <a:pPr marL="1085850" lvl="1" indent="-342900">
              <a:buFont typeface="Wingdings" panose="05000000000000000000" pitchFamily="2" charset="2"/>
              <a:buChar char="§"/>
            </a:pPr>
            <a:endParaRPr lang="es-UY" dirty="0" smtClean="0"/>
          </a:p>
          <a:p>
            <a:pPr marL="457200" indent="-457200">
              <a:buFont typeface="+mj-lt"/>
              <a:buAutoNum type="arabicPeriod"/>
            </a:pPr>
            <a:endParaRPr lang="es-UY" dirty="0"/>
          </a:p>
        </p:txBody>
      </p:sp>
    </p:spTree>
    <p:extLst>
      <p:ext uri="{BB962C8B-B14F-4D97-AF65-F5344CB8AC3E}">
        <p14:creationId xmlns:p14="http://schemas.microsoft.com/office/powerpoint/2010/main" val="4095365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404664"/>
            <a:ext cx="6192688" cy="652934"/>
          </a:xfrm>
        </p:spPr>
        <p:txBody>
          <a:bodyPr/>
          <a:lstStyle/>
          <a:p>
            <a:r>
              <a:rPr lang="es-UY" dirty="0" smtClean="0"/>
              <a:t>Dimensiones seleccionadas</a:t>
            </a:r>
            <a:endParaRPr lang="es-UY" dirty="0"/>
          </a:p>
        </p:txBody>
      </p:sp>
      <p:sp>
        <p:nvSpPr>
          <p:cNvPr id="3" name="2 Marcador de texto"/>
          <p:cNvSpPr>
            <a:spLocks noGrp="1"/>
          </p:cNvSpPr>
          <p:nvPr>
            <p:ph type="body" sz="quarter" idx="10"/>
          </p:nvPr>
        </p:nvSpPr>
        <p:spPr>
          <a:xfrm>
            <a:off x="539552" y="1196752"/>
            <a:ext cx="7992888" cy="4464496"/>
          </a:xfrm>
        </p:spPr>
        <p:txBody>
          <a:bodyPr/>
          <a:lstStyle/>
          <a:p>
            <a:pPr marL="457200" indent="-457200">
              <a:buAutoNum type="arabicPeriod"/>
            </a:pPr>
            <a:r>
              <a:rPr lang="es-UY" dirty="0" smtClean="0"/>
              <a:t>Compromiso </a:t>
            </a:r>
            <a:r>
              <a:rPr lang="es-UY" dirty="0"/>
              <a:t>con y en el centro </a:t>
            </a:r>
            <a:r>
              <a:rPr lang="es-UY" dirty="0" smtClean="0"/>
              <a:t>educativo</a:t>
            </a:r>
          </a:p>
          <a:p>
            <a:pPr marL="457200" indent="-457200">
              <a:buAutoNum type="arabicPeriod"/>
            </a:pPr>
            <a:r>
              <a:rPr lang="es-UY" dirty="0" smtClean="0"/>
              <a:t>Determinación</a:t>
            </a:r>
            <a:r>
              <a:rPr lang="es-UY" dirty="0"/>
              <a:t>, motivación y confianza en sí </a:t>
            </a:r>
            <a:r>
              <a:rPr lang="es-UY" dirty="0" smtClean="0"/>
              <a:t>mismo</a:t>
            </a:r>
          </a:p>
          <a:p>
            <a:pPr marL="1085850" lvl="1" indent="-342900">
              <a:buFont typeface="Wingdings" panose="05000000000000000000" pitchFamily="2" charset="2"/>
              <a:buChar char="§"/>
            </a:pPr>
            <a:r>
              <a:rPr lang="es-UY" dirty="0">
                <a:solidFill>
                  <a:schemeClr val="tx1">
                    <a:lumMod val="50000"/>
                    <a:lumOff val="50000"/>
                  </a:schemeClr>
                </a:solidFill>
              </a:rPr>
              <a:t>perseverancia</a:t>
            </a:r>
          </a:p>
          <a:p>
            <a:pPr marL="1085850" lvl="1" indent="-342900">
              <a:buFont typeface="Wingdings" panose="05000000000000000000" pitchFamily="2" charset="2"/>
              <a:buChar char="§"/>
            </a:pPr>
            <a:r>
              <a:rPr lang="es-UY" dirty="0">
                <a:solidFill>
                  <a:schemeClr val="tx1">
                    <a:lumMod val="50000"/>
                    <a:lumOff val="50000"/>
                  </a:schemeClr>
                </a:solidFill>
              </a:rPr>
              <a:t>apertura para solucionar problemas</a:t>
            </a:r>
          </a:p>
          <a:p>
            <a:pPr marL="1085850" lvl="1" indent="-342900">
              <a:buFont typeface="Wingdings" panose="05000000000000000000" pitchFamily="2" charset="2"/>
              <a:buChar char="§"/>
            </a:pPr>
            <a:r>
              <a:rPr lang="es-UY" dirty="0">
                <a:solidFill>
                  <a:schemeClr val="tx1">
                    <a:lumMod val="50000"/>
                    <a:lumOff val="50000"/>
                  </a:schemeClr>
                </a:solidFill>
              </a:rPr>
              <a:t>locus de control</a:t>
            </a:r>
          </a:p>
          <a:p>
            <a:pPr marL="1085850" lvl="1" indent="-342900">
              <a:buFont typeface="Wingdings" panose="05000000000000000000" pitchFamily="2" charset="2"/>
              <a:buChar char="§"/>
            </a:pPr>
            <a:r>
              <a:rPr lang="es-UY" dirty="0">
                <a:solidFill>
                  <a:schemeClr val="tx1">
                    <a:lumMod val="50000"/>
                    <a:lumOff val="50000"/>
                  </a:schemeClr>
                </a:solidFill>
              </a:rPr>
              <a:t>motivación</a:t>
            </a:r>
          </a:p>
          <a:p>
            <a:r>
              <a:rPr lang="es-UY" dirty="0" smtClean="0"/>
              <a:t>3. Creencias sobre sí mismo y participación</a:t>
            </a:r>
          </a:p>
          <a:p>
            <a:pPr marL="1085850" lvl="1" indent="-342900">
              <a:buFont typeface="Wingdings" panose="05000000000000000000" pitchFamily="2" charset="2"/>
              <a:buChar char="§"/>
            </a:pPr>
            <a:r>
              <a:rPr lang="es-UY" dirty="0">
                <a:solidFill>
                  <a:schemeClr val="tx1">
                    <a:lumMod val="50000"/>
                    <a:lumOff val="50000"/>
                  </a:schemeClr>
                </a:solidFill>
              </a:rPr>
              <a:t>autoeficacia</a:t>
            </a:r>
          </a:p>
          <a:p>
            <a:pPr marL="1085850" lvl="1" indent="-342900">
              <a:buFont typeface="Wingdings" panose="05000000000000000000" pitchFamily="2" charset="2"/>
              <a:buChar char="§"/>
            </a:pPr>
            <a:r>
              <a:rPr lang="es-UY" dirty="0">
                <a:solidFill>
                  <a:schemeClr val="tx1">
                    <a:lumMod val="50000"/>
                    <a:lumOff val="50000"/>
                  </a:schemeClr>
                </a:solidFill>
              </a:rPr>
              <a:t>auto-concepto</a:t>
            </a:r>
          </a:p>
          <a:p>
            <a:pPr marL="1085850" lvl="1" indent="-342900">
              <a:buFont typeface="Wingdings" panose="05000000000000000000" pitchFamily="2" charset="2"/>
              <a:buChar char="§"/>
            </a:pPr>
            <a:r>
              <a:rPr lang="es-UY" dirty="0">
                <a:solidFill>
                  <a:schemeClr val="tx1">
                    <a:lumMod val="50000"/>
                    <a:lumOff val="50000"/>
                  </a:schemeClr>
                </a:solidFill>
              </a:rPr>
              <a:t>ansiedad</a:t>
            </a:r>
          </a:p>
          <a:p>
            <a:pPr marL="1085850" lvl="1" indent="-342900">
              <a:buFont typeface="Wingdings" panose="05000000000000000000" pitchFamily="2" charset="2"/>
              <a:buChar char="§"/>
            </a:pPr>
            <a:r>
              <a:rPr lang="es-UY" dirty="0">
                <a:solidFill>
                  <a:schemeClr val="tx1">
                    <a:lumMod val="50000"/>
                    <a:lumOff val="50000"/>
                  </a:schemeClr>
                </a:solidFill>
              </a:rPr>
              <a:t>disposiciones hacia la matemática</a:t>
            </a:r>
          </a:p>
          <a:p>
            <a:pPr marL="1085850" lvl="1" indent="-342900">
              <a:buFont typeface="Wingdings" panose="05000000000000000000" pitchFamily="2" charset="2"/>
              <a:buChar char="§"/>
            </a:pPr>
            <a:r>
              <a:rPr lang="es-UY" dirty="0">
                <a:solidFill>
                  <a:schemeClr val="tx1">
                    <a:lumMod val="50000"/>
                    <a:lumOff val="50000"/>
                  </a:schemeClr>
                </a:solidFill>
              </a:rPr>
              <a:t>actitudes y comportamientos en matemática</a:t>
            </a:r>
          </a:p>
          <a:p>
            <a:pPr marL="457200" indent="-457200">
              <a:buFont typeface="+mj-lt"/>
              <a:buAutoNum type="arabicPeriod"/>
            </a:pPr>
            <a:endParaRPr lang="es-UY" sz="1800" dirty="0">
              <a:solidFill>
                <a:schemeClr val="tx1">
                  <a:lumMod val="50000"/>
                  <a:lumOff val="50000"/>
                </a:schemeClr>
              </a:solidFill>
            </a:endParaRPr>
          </a:p>
          <a:p>
            <a:pPr marL="1085850" lvl="1" indent="-342900">
              <a:buFont typeface="Wingdings" panose="05000000000000000000" pitchFamily="2" charset="2"/>
              <a:buChar char="§"/>
            </a:pPr>
            <a:endParaRPr lang="es-UY" dirty="0" smtClean="0"/>
          </a:p>
          <a:p>
            <a:pPr marL="457200" indent="-457200">
              <a:buFont typeface="+mj-lt"/>
              <a:buAutoNum type="arabicPeriod"/>
            </a:pPr>
            <a:endParaRPr lang="es-UY" dirty="0"/>
          </a:p>
        </p:txBody>
      </p:sp>
    </p:spTree>
    <p:extLst>
      <p:ext uri="{BB962C8B-B14F-4D97-AF65-F5344CB8AC3E}">
        <p14:creationId xmlns:p14="http://schemas.microsoft.com/office/powerpoint/2010/main" val="33251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0" end="10"/>
                                            </p:txEl>
                                          </p:spTgt>
                                        </p:tgtEl>
                                        <p:attrNameLst>
                                          <p:attrName>style.opacity</p:attrName>
                                        </p:attrNameLst>
                                      </p:cBhvr>
                                      <p:to>
                                        <p:strVal val="0.5"/>
                                      </p:to>
                                    </p:set>
                                    <p:animEffect filter="image" prLst="opacity: 0.5">
                                      <p:cBhvr rctx="IE">
                                        <p:cTn id="10" dur="indefinite"/>
                                        <p:tgtEl>
                                          <p:spTgt spid="3">
                                            <p:txEl>
                                              <p:pRg st="10" end="10"/>
                                            </p:txEl>
                                          </p:spTgt>
                                        </p:tgtEl>
                                      </p:cBhvr>
                                    </p:animEffect>
                                  </p:childTnLst>
                                </p:cTn>
                              </p:par>
                              <p:par>
                                <p:cTn id="11" presetID="9" presetClass="emph" presetSubtype="0" nodeType="withEffect">
                                  <p:stCondLst>
                                    <p:cond delay="0"/>
                                  </p:stCondLst>
                                  <p:childTnLst>
                                    <p:set>
                                      <p:cBhvr rctx="PPT">
                                        <p:cTn id="12" dur="indefinite"/>
                                        <p:tgtEl>
                                          <p:spTgt spid="3">
                                            <p:txEl>
                                              <p:pRg st="11" end="11"/>
                                            </p:txEl>
                                          </p:spTgt>
                                        </p:tgtEl>
                                        <p:attrNameLst>
                                          <p:attrName>style.opacity</p:attrName>
                                        </p:attrNameLst>
                                      </p:cBhvr>
                                      <p:to>
                                        <p:strVal val="0.5"/>
                                      </p:to>
                                    </p:set>
                                    <p:animEffect filter="image" prLst="opacity: 0.5">
                                      <p:cBhvr rctx="IE">
                                        <p:cTn id="13" dur="indefinite"/>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496944" cy="720080"/>
          </a:xfrm>
        </p:spPr>
        <p:txBody>
          <a:bodyPr/>
          <a:lstStyle/>
          <a:p>
            <a:r>
              <a:rPr lang="es-MX" sz="2800" dirty="0" smtClean="0"/>
              <a:t>Antecedente en Uruguay: Informe DIEE (ANEP)</a:t>
            </a:r>
            <a:r>
              <a:rPr lang="es-MX" dirty="0" smtClean="0"/>
              <a:t/>
            </a:r>
            <a:br>
              <a:rPr lang="es-MX" dirty="0" smtClean="0"/>
            </a:br>
            <a:endParaRPr lang="es-UY" dirty="0"/>
          </a:p>
        </p:txBody>
      </p:sp>
      <p:sp>
        <p:nvSpPr>
          <p:cNvPr id="3" name="2 Marcador de texto"/>
          <p:cNvSpPr>
            <a:spLocks noGrp="1"/>
          </p:cNvSpPr>
          <p:nvPr>
            <p:ph type="body" sz="quarter" idx="10"/>
          </p:nvPr>
        </p:nvSpPr>
        <p:spPr>
          <a:xfrm>
            <a:off x="395536" y="1484784"/>
            <a:ext cx="8568952" cy="4176464"/>
          </a:xfrm>
        </p:spPr>
        <p:txBody>
          <a:bodyPr/>
          <a:lstStyle/>
          <a:p>
            <a:pPr marL="342900" indent="-342900">
              <a:buFont typeface="Arial" panose="020B0604020202020204" pitchFamily="34" charset="0"/>
              <a:buChar char="•"/>
            </a:pPr>
            <a:r>
              <a:rPr lang="es-MX" dirty="0"/>
              <a:t>Análisis descriptivo de los ítems que compone cada </a:t>
            </a:r>
            <a:r>
              <a:rPr lang="es-MX" dirty="0" smtClean="0"/>
              <a:t>índice:</a:t>
            </a:r>
            <a:endParaRPr lang="es-MX" dirty="0"/>
          </a:p>
          <a:p>
            <a:pPr marL="1085850" lvl="1" indent="-342900">
              <a:buFont typeface="Arial" panose="020B0604020202020204" pitchFamily="34" charset="0"/>
              <a:buChar char="•"/>
            </a:pPr>
            <a:r>
              <a:rPr lang="es-MX" sz="2400" dirty="0">
                <a:solidFill>
                  <a:schemeClr val="tx1">
                    <a:lumMod val="65000"/>
                    <a:lumOff val="35000"/>
                  </a:schemeClr>
                </a:solidFill>
              </a:rPr>
              <a:t>% de respuestas afirmativas de cada ítem </a:t>
            </a:r>
            <a:endParaRPr lang="es-MX" sz="2400" dirty="0" smtClean="0">
              <a:solidFill>
                <a:schemeClr val="tx1">
                  <a:lumMod val="65000"/>
                  <a:lumOff val="35000"/>
                </a:schemeClr>
              </a:solidFill>
            </a:endParaRPr>
          </a:p>
          <a:p>
            <a:pPr marL="1085850" lvl="1" indent="-342900">
              <a:buFont typeface="Arial" panose="020B0604020202020204" pitchFamily="34" charset="0"/>
              <a:buChar char="•"/>
            </a:pPr>
            <a:r>
              <a:rPr lang="es-MX" sz="2400" dirty="0" smtClean="0">
                <a:solidFill>
                  <a:schemeClr val="tx1">
                    <a:lumMod val="65000"/>
                    <a:lumOff val="35000"/>
                  </a:schemeClr>
                </a:solidFill>
              </a:rPr>
              <a:t>Comparación con </a:t>
            </a:r>
            <a:r>
              <a:rPr lang="es-MX" sz="2400" dirty="0">
                <a:solidFill>
                  <a:schemeClr val="tx1">
                    <a:lumMod val="65000"/>
                    <a:lumOff val="35000"/>
                  </a:schemeClr>
                </a:solidFill>
              </a:rPr>
              <a:t>la OCDE</a:t>
            </a:r>
          </a:p>
          <a:p>
            <a:pPr marL="342900" indent="-342900">
              <a:buFont typeface="Arial" panose="020B0604020202020204" pitchFamily="34" charset="0"/>
              <a:buChar char="•"/>
            </a:pPr>
            <a:r>
              <a:rPr lang="es-MX" dirty="0"/>
              <a:t>Asociación entre los índices y el desempeño en matemática:</a:t>
            </a:r>
          </a:p>
          <a:p>
            <a:pPr marL="1085850" lvl="1" indent="-342900">
              <a:buFont typeface="Arial" panose="020B0604020202020204" pitchFamily="34" charset="0"/>
              <a:buChar char="•"/>
            </a:pPr>
            <a:r>
              <a:rPr lang="es-MX" sz="2400" dirty="0">
                <a:solidFill>
                  <a:schemeClr val="tx1">
                    <a:lumMod val="65000"/>
                    <a:lumOff val="35000"/>
                  </a:schemeClr>
                </a:solidFill>
              </a:rPr>
              <a:t>Puntaje promedio del desempeño en matemática para cada cuartil del </a:t>
            </a:r>
            <a:r>
              <a:rPr lang="es-MX" sz="2400" dirty="0" smtClean="0">
                <a:solidFill>
                  <a:schemeClr val="tx1">
                    <a:lumMod val="65000"/>
                    <a:lumOff val="35000"/>
                  </a:schemeClr>
                </a:solidFill>
              </a:rPr>
              <a:t>índice no-cognitivo.</a:t>
            </a:r>
            <a:endParaRPr lang="es-MX" sz="2400" dirty="0">
              <a:solidFill>
                <a:schemeClr val="tx1">
                  <a:lumMod val="65000"/>
                  <a:lumOff val="35000"/>
                </a:schemeClr>
              </a:solidFill>
            </a:endParaRPr>
          </a:p>
          <a:p>
            <a:pPr marL="1085850" lvl="1" indent="-342900">
              <a:buFont typeface="Arial" panose="020B0604020202020204" pitchFamily="34" charset="0"/>
              <a:buChar char="•"/>
            </a:pPr>
            <a:r>
              <a:rPr lang="es-MX" sz="2400" dirty="0">
                <a:solidFill>
                  <a:schemeClr val="tx1">
                    <a:lumMod val="65000"/>
                    <a:lumOff val="35000"/>
                  </a:schemeClr>
                </a:solidFill>
              </a:rPr>
              <a:t>Promedio del valor del índice para los </a:t>
            </a:r>
            <a:r>
              <a:rPr lang="es-MX" sz="2400" dirty="0" smtClean="0">
                <a:solidFill>
                  <a:schemeClr val="tx1">
                    <a:lumMod val="65000"/>
                    <a:lumOff val="35000"/>
                  </a:schemeClr>
                </a:solidFill>
              </a:rPr>
              <a:t>estudiantes por nivel de desempeño</a:t>
            </a:r>
            <a:endParaRPr lang="es-MX" sz="2400" dirty="0">
              <a:solidFill>
                <a:schemeClr val="tx1">
                  <a:lumMod val="65000"/>
                  <a:lumOff val="35000"/>
                </a:schemeClr>
              </a:solidFill>
            </a:endParaRPr>
          </a:p>
          <a:p>
            <a:pPr lvl="1" indent="0">
              <a:buNone/>
            </a:pPr>
            <a:endParaRPr lang="es-MX" sz="2400" dirty="0">
              <a:solidFill>
                <a:schemeClr val="tx1">
                  <a:lumMod val="65000"/>
                  <a:lumOff val="35000"/>
                </a:schemeClr>
              </a:solidFill>
            </a:endParaRPr>
          </a:p>
          <a:p>
            <a:pPr marL="342900" indent="-342900">
              <a:buFont typeface="Arial" panose="020B0604020202020204" pitchFamily="34" charset="0"/>
              <a:buChar char="•"/>
            </a:pPr>
            <a:endParaRPr lang="es-UY" dirty="0">
              <a:solidFill>
                <a:srgbClr val="FF0000"/>
              </a:solidFill>
            </a:endParaRPr>
          </a:p>
        </p:txBody>
      </p:sp>
    </p:spTree>
    <p:extLst>
      <p:ext uri="{BB962C8B-B14F-4D97-AF65-F5344CB8AC3E}">
        <p14:creationId xmlns:p14="http://schemas.microsoft.com/office/powerpoint/2010/main" val="2383041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INEEd presentación digi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i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med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INEEd presentación digital</Template>
  <TotalTime>1967</TotalTime>
  <Words>2066</Words>
  <Application>Microsoft Office PowerPoint</Application>
  <PresentationFormat>Presentación en pantalla (4:3)</PresentationFormat>
  <Paragraphs>247</Paragraphs>
  <Slides>24</Slides>
  <Notes>17</Notes>
  <HiddenSlides>0</HiddenSlides>
  <MMClips>0</MMClips>
  <ScaleCrop>false</ScaleCrop>
  <HeadingPairs>
    <vt:vector size="4" baseType="variant">
      <vt:variant>
        <vt:lpstr>Tema</vt:lpstr>
      </vt:variant>
      <vt:variant>
        <vt:i4>4</vt:i4>
      </vt:variant>
      <vt:variant>
        <vt:lpstr>Títulos de diapositiva</vt:lpstr>
      </vt:variant>
      <vt:variant>
        <vt:i4>24</vt:i4>
      </vt:variant>
    </vt:vector>
  </HeadingPairs>
  <TitlesOfParts>
    <vt:vector size="28" baseType="lpstr">
      <vt:lpstr>Plantilla INEEd presentación digital</vt:lpstr>
      <vt:lpstr>Contenido</vt:lpstr>
      <vt:lpstr>Intermedio</vt:lpstr>
      <vt:lpstr>Fin</vt:lpstr>
      <vt:lpstr>Habilidades no-cognitivas y desempeños en matemática Uruguay – PISA 2012</vt:lpstr>
      <vt:lpstr>Marco general PISA</vt:lpstr>
      <vt:lpstr>Otros aspectos relevados: contexto  </vt:lpstr>
      <vt:lpstr>Dimensiones no-cognitivas</vt:lpstr>
      <vt:lpstr>Dimensiones no-cognitivas</vt:lpstr>
      <vt:lpstr>Dimensiones no-cognitivas</vt:lpstr>
      <vt:lpstr>Dimensiones no-cognitivas</vt:lpstr>
      <vt:lpstr>Dimensiones seleccionadas</vt:lpstr>
      <vt:lpstr>Antecedente en Uruguay: Informe DIEE (ANEP) </vt:lpstr>
      <vt:lpstr>Antecedente internacional: Informe OCDE </vt:lpstr>
      <vt:lpstr>Objetivos</vt:lpstr>
      <vt:lpstr>Metodología</vt:lpstr>
      <vt:lpstr>Presentación de PowerPoint</vt:lpstr>
      <vt:lpstr>Principales resultados</vt:lpstr>
      <vt:lpstr>Presentación de PowerPoint</vt:lpstr>
      <vt:lpstr>Presentación de PowerPoint</vt:lpstr>
      <vt:lpstr>Efectos discriminados por región</vt:lpstr>
      <vt:lpstr>Efectos discriminados por tipo de centro</vt:lpstr>
      <vt:lpstr>Efectos discriminados por entorno socio-cultural del centro</vt:lpstr>
      <vt:lpstr>Conclusiones</vt:lpstr>
      <vt:lpstr>Consideraciones </vt:lpstr>
      <vt:lpstr>Aportes </vt:lpstr>
      <vt:lpstr>Implicaciones para la educación</vt:lpstr>
      <vt:lpstr>¡Muchas gracias!</vt:lpstr>
    </vt:vector>
  </TitlesOfParts>
  <Company>INEEd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Eugenia Panizza</dc:creator>
  <cp:lastModifiedBy>Darío Padula</cp:lastModifiedBy>
  <cp:revision>130</cp:revision>
  <cp:lastPrinted>2015-10-02T17:21:22Z</cp:lastPrinted>
  <dcterms:created xsi:type="dcterms:W3CDTF">2015-09-14T17:22:58Z</dcterms:created>
  <dcterms:modified xsi:type="dcterms:W3CDTF">2015-10-06T12:30:26Z</dcterms:modified>
</cp:coreProperties>
</file>